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7" r:id="rId2"/>
    <p:sldId id="258" r:id="rId3"/>
    <p:sldId id="307" r:id="rId4"/>
    <p:sldId id="256" r:id="rId5"/>
    <p:sldId id="261" r:id="rId6"/>
    <p:sldId id="263" r:id="rId7"/>
    <p:sldId id="262" r:id="rId8"/>
    <p:sldId id="269" r:id="rId9"/>
    <p:sldId id="270" r:id="rId10"/>
    <p:sldId id="271" r:id="rId11"/>
    <p:sldId id="272" r:id="rId12"/>
    <p:sldId id="265" r:id="rId13"/>
    <p:sldId id="306" r:id="rId14"/>
    <p:sldId id="281" r:id="rId15"/>
    <p:sldId id="273" r:id="rId16"/>
    <p:sldId id="287" r:id="rId17"/>
    <p:sldId id="288" r:id="rId18"/>
    <p:sldId id="282" r:id="rId19"/>
    <p:sldId id="280" r:id="rId20"/>
    <p:sldId id="283" r:id="rId21"/>
    <p:sldId id="289" r:id="rId22"/>
    <p:sldId id="293" r:id="rId23"/>
    <p:sldId id="290" r:id="rId24"/>
    <p:sldId id="295" r:id="rId25"/>
    <p:sldId id="296" r:id="rId26"/>
    <p:sldId id="297" r:id="rId27"/>
    <p:sldId id="298" r:id="rId28"/>
    <p:sldId id="301" r:id="rId29"/>
    <p:sldId id="299" r:id="rId30"/>
    <p:sldId id="300" r:id="rId31"/>
    <p:sldId id="302" r:id="rId32"/>
    <p:sldId id="291" r:id="rId33"/>
    <p:sldId id="303" r:id="rId34"/>
    <p:sldId id="292" r:id="rId35"/>
    <p:sldId id="304" r:id="rId36"/>
    <p:sldId id="286" r:id="rId3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CAE9"/>
    <a:srgbClr val="A5D674"/>
    <a:srgbClr val="E1D1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53" autoAdjust="0"/>
    <p:restoredTop sz="94660"/>
  </p:normalViewPr>
  <p:slideViewPr>
    <p:cSldViewPr>
      <p:cViewPr>
        <p:scale>
          <a:sx n="100" d="100"/>
          <a:sy n="100" d="100"/>
        </p:scale>
        <p:origin x="-2406" y="-30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4" d="100"/>
          <a:sy n="104" d="100"/>
        </p:scale>
        <p:origin x="-3510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FED270-58B2-4A92-BBD5-039BEEE0B474}" type="datetimeFigureOut">
              <a:rPr lang="ko-KR" altLang="en-US" smtClean="0"/>
              <a:t>2016-07-19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2AD8F8-1F98-444B-9D4E-5DBBD843C1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299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301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235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469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263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875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2016-07-19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384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2016-07-19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096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2016-07-19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80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2016-07-19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008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2016-07-19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402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2016-07-19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417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2FDA4-7A55-40F2-80C2-20076FCC387C}" type="datetimeFigureOut">
              <a:rPr lang="ko-KR" altLang="en-US" smtClean="0"/>
              <a:t>2016-07-19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017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프로젝트\Desktop\works\Untitled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05749"/>
            <a:ext cx="9144000" cy="649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876800" y="5638800"/>
            <a:ext cx="4038600" cy="914400"/>
          </a:xfrm>
          <a:prstGeom prst="rect">
            <a:avLst/>
          </a:prstGeom>
          <a:solidFill>
            <a:schemeClr val="bg1"/>
          </a:solidFill>
          <a:ln w="1143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38355" y="5638800"/>
            <a:ext cx="30540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HY나무B" panose="02030600000101010101" pitchFamily="18" charset="-127"/>
                <a:ea typeface="HY나무B" panose="02030600000101010101" pitchFamily="18" charset="-127"/>
              </a:rPr>
              <a:t>팀장 </a:t>
            </a:r>
            <a:r>
              <a:rPr lang="en-US" altLang="ko-KR" sz="2400" b="1" dirty="0" smtClean="0">
                <a:latin typeface="HY나무B" panose="02030600000101010101" pitchFamily="18" charset="-127"/>
                <a:ea typeface="HY나무B" panose="02030600000101010101" pitchFamily="18" charset="-127"/>
              </a:rPr>
              <a:t>: </a:t>
            </a:r>
            <a:r>
              <a:rPr lang="ko-KR" altLang="en-US" sz="2400" b="1" dirty="0" smtClean="0">
                <a:latin typeface="HY나무B" panose="02030600000101010101" pitchFamily="18" charset="-127"/>
                <a:ea typeface="HY나무B" panose="02030600000101010101" pitchFamily="18" charset="-127"/>
              </a:rPr>
              <a:t>김성균</a:t>
            </a:r>
            <a:endParaRPr lang="en-US" altLang="ko-KR" sz="2400" b="1" dirty="0" smtClean="0"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ko-KR" altLang="en-US" sz="2400" b="1" dirty="0" smtClean="0">
                <a:latin typeface="HY나무B" panose="02030600000101010101" pitchFamily="18" charset="-127"/>
                <a:ea typeface="HY나무B" panose="02030600000101010101" pitchFamily="18" charset="-127"/>
              </a:rPr>
              <a:t>팀원 </a:t>
            </a:r>
            <a:r>
              <a:rPr lang="en-US" altLang="ko-KR" sz="2400" b="1" dirty="0" smtClean="0">
                <a:latin typeface="HY나무B" panose="02030600000101010101" pitchFamily="18" charset="-127"/>
                <a:ea typeface="HY나무B" panose="02030600000101010101" pitchFamily="18" charset="-127"/>
              </a:rPr>
              <a:t>: </a:t>
            </a:r>
            <a:r>
              <a:rPr lang="ko-KR" altLang="en-US" sz="2400" b="1" dirty="0" err="1" smtClean="0">
                <a:latin typeface="HY나무B" panose="02030600000101010101" pitchFamily="18" charset="-127"/>
                <a:ea typeface="HY나무B" panose="02030600000101010101" pitchFamily="18" charset="-127"/>
              </a:rPr>
              <a:t>김지엽</a:t>
            </a:r>
            <a:r>
              <a:rPr lang="en-US" altLang="ko-KR" sz="2400" b="1" dirty="0" smtClean="0"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ko-KR" altLang="en-US" sz="2400" b="1" dirty="0" smtClean="0">
                <a:latin typeface="HY나무B" panose="02030600000101010101" pitchFamily="18" charset="-127"/>
                <a:ea typeface="HY나무B" panose="02030600000101010101" pitchFamily="18" charset="-127"/>
              </a:rPr>
              <a:t>정한영</a:t>
            </a:r>
            <a:endParaRPr lang="ko-KR" altLang="en-US" sz="2400" b="1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952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istrator\Desktop\프로젝트\11onlinereservationpar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258"/>
          <a:stretch/>
        </p:blipFill>
        <p:spPr bwMode="auto">
          <a:xfrm>
            <a:off x="184709" y="168450"/>
            <a:ext cx="8778240" cy="65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1"/>
          <a:stretch/>
        </p:blipFill>
        <p:spPr bwMode="auto">
          <a:xfrm>
            <a:off x="1595500" y="517570"/>
            <a:ext cx="5953001" cy="5822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73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프로젝트\menu-restaurant-vintage-tabl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" r="14510" b="4322"/>
          <a:stretch/>
        </p:blipFill>
        <p:spPr bwMode="auto">
          <a:xfrm>
            <a:off x="193750" y="168450"/>
            <a:ext cx="8778240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9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10"/>
          <p:cNvSpPr txBox="1">
            <a:spLocks noGrp="1"/>
          </p:cNvSpPr>
          <p:nvPr>
            <p:ph type="ctrTitle"/>
          </p:nvPr>
        </p:nvSpPr>
        <p:spPr>
          <a:xfrm>
            <a:off x="1768200" y="1349100"/>
            <a:ext cx="5759999" cy="15465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ko-KR" altLang="en-US" b="1" dirty="0" smtClean="0"/>
              <a:t>요구사항 명세서</a:t>
            </a:r>
            <a:endParaRPr b="1" dirty="0"/>
          </a:p>
        </p:txBody>
      </p:sp>
      <p:sp>
        <p:nvSpPr>
          <p:cNvPr id="8" name="Shape 11"/>
          <p:cNvSpPr/>
          <p:nvPr/>
        </p:nvSpPr>
        <p:spPr>
          <a:xfrm>
            <a:off x="1676400" y="914400"/>
            <a:ext cx="5943600" cy="2057399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90500" cap="flat" cmpd="sng">
            <a:solidFill>
              <a:srgbClr val="F0576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 descr="C:\Users\Administrator\Desktop\프로젝트\Desktop\project img\Food-Dome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978" y="3873381"/>
            <a:ext cx="1300318" cy="13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11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09700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027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3964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447800" y="1079500"/>
            <a:ext cx="6248400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로그인 화면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회원 정보를 사용하여 </a:t>
            </a:r>
            <a:r>
              <a:rPr lang="ko-KR" altLang="en-US" sz="1100" dirty="0" smtClean="0"/>
              <a:t>로그인 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로그인에</a:t>
            </a:r>
            <a:r>
              <a:rPr lang="ko-KR" altLang="en-US" sz="1100" dirty="0"/>
              <a:t> 실패했을 경우</a:t>
            </a:r>
            <a:r>
              <a:rPr lang="en-US" altLang="ko-KR" sz="1100" dirty="0"/>
              <a:t>, </a:t>
            </a:r>
            <a:r>
              <a:rPr lang="ko-KR" altLang="en-US" sz="1100" dirty="0"/>
              <a:t>경고 메시지를 출력한다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  <a:p>
            <a:r>
              <a:rPr lang="ko-KR" altLang="en-US" sz="1100" dirty="0"/>
              <a:t>회원 가입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회원 정보를 </a:t>
            </a:r>
            <a:r>
              <a:rPr lang="ko-KR" altLang="en-US" sz="1100" dirty="0" smtClean="0"/>
              <a:t>입</a:t>
            </a:r>
            <a:r>
              <a:rPr lang="ko-KR" altLang="en-US" sz="1100" dirty="0"/>
              <a:t>력</a:t>
            </a:r>
            <a:r>
              <a:rPr lang="ko-KR" altLang="en-US" sz="1100" dirty="0" smtClean="0"/>
              <a:t>하여 </a:t>
            </a:r>
            <a:r>
              <a:rPr lang="ko-KR" altLang="en-US" sz="1100" dirty="0"/>
              <a:t>회원 가입을 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아이디를 사용하여 중복 체크한다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이메일을</a:t>
            </a:r>
            <a:r>
              <a:rPr lang="ko-KR" altLang="en-US" sz="1100" dirty="0"/>
              <a:t> 사용하여 사용자 인증을 한다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  <a:p>
            <a:r>
              <a:rPr lang="ko-KR" altLang="en-US" sz="1100" dirty="0"/>
              <a:t>마이 페</a:t>
            </a:r>
            <a:r>
              <a:rPr lang="ko-KR" altLang="en-US" sz="1100" dirty="0" smtClean="0"/>
              <a:t>이지 </a:t>
            </a:r>
            <a:r>
              <a:rPr lang="en-US" altLang="ko-KR" sz="1100" dirty="0"/>
              <a:t>- </a:t>
            </a:r>
            <a:r>
              <a:rPr lang="ko-KR" altLang="en-US" sz="1100" dirty="0"/>
              <a:t>회원 정보 수정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회원 정보를 표시하며 다음 항목을 수정할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수정할 항목 </a:t>
            </a:r>
            <a:r>
              <a:rPr lang="en-US" altLang="ko-KR" sz="1100" dirty="0"/>
              <a:t>: </a:t>
            </a:r>
            <a:r>
              <a:rPr lang="ko-KR" altLang="en-US" sz="1100" dirty="0"/>
              <a:t>이름</a:t>
            </a:r>
            <a:r>
              <a:rPr lang="en-US" altLang="ko-KR" sz="1100" dirty="0"/>
              <a:t>, </a:t>
            </a:r>
            <a:r>
              <a:rPr lang="ko-KR" altLang="en-US" sz="1100" dirty="0"/>
              <a:t>비밀번호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이메일</a:t>
            </a:r>
            <a:r>
              <a:rPr lang="en-US" altLang="ko-KR" sz="1100" dirty="0"/>
              <a:t>, </a:t>
            </a:r>
            <a:r>
              <a:rPr lang="ko-KR" altLang="en-US" sz="1100" dirty="0"/>
              <a:t>핸드폰 번호</a:t>
            </a:r>
            <a:r>
              <a:rPr lang="en-US" altLang="ko-KR" sz="1100" dirty="0"/>
              <a:t>, </a:t>
            </a:r>
            <a:r>
              <a:rPr lang="ko-KR" altLang="en-US" sz="1100" dirty="0"/>
              <a:t>성별</a:t>
            </a:r>
            <a:r>
              <a:rPr lang="en-US" altLang="ko-KR" sz="1100" dirty="0"/>
              <a:t>, </a:t>
            </a:r>
            <a:r>
              <a:rPr lang="ko-KR" altLang="en-US" sz="1100" dirty="0"/>
              <a:t>생년월일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이메일</a:t>
            </a:r>
            <a:r>
              <a:rPr lang="ko-KR" altLang="en-US" sz="1100" dirty="0"/>
              <a:t> 수정 시 다시 사용자 인증을 한다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  <a:p>
            <a:r>
              <a:rPr lang="ko-KR" altLang="en-US" sz="1100" dirty="0"/>
              <a:t>마이 페이지 </a:t>
            </a:r>
            <a:r>
              <a:rPr lang="en-US" altLang="ko-KR" sz="1100" dirty="0"/>
              <a:t>- </a:t>
            </a:r>
            <a:r>
              <a:rPr lang="ko-KR" altLang="en-US" sz="1100" dirty="0"/>
              <a:t>회원 탈퇴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탈퇴 여부를 묻는 </a:t>
            </a:r>
            <a:r>
              <a:rPr lang="ko-KR" altLang="en-US" sz="1100" dirty="0" smtClean="0"/>
              <a:t>확인 창을 </a:t>
            </a:r>
            <a:r>
              <a:rPr lang="ko-KR" altLang="en-US" sz="1100" dirty="0"/>
              <a:t>표시하여 탈퇴 여부를 확인한다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  <a:p>
            <a:r>
              <a:rPr lang="ko-KR" altLang="en-US" sz="1100" dirty="0"/>
              <a:t>마이 페이지 </a:t>
            </a:r>
            <a:r>
              <a:rPr lang="en-US" altLang="ko-KR" sz="1100" dirty="0"/>
              <a:t>- </a:t>
            </a:r>
            <a:r>
              <a:rPr lang="ko-KR" altLang="en-US" sz="1100" dirty="0"/>
              <a:t>예약 현황 및 이력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예약 정보를 조회</a:t>
            </a:r>
            <a:r>
              <a:rPr lang="en-US" altLang="ko-KR" sz="1100" dirty="0"/>
              <a:t>, </a:t>
            </a:r>
            <a:r>
              <a:rPr lang="ko-KR" altLang="en-US" sz="1100" dirty="0"/>
              <a:t>상세보기</a:t>
            </a:r>
            <a:r>
              <a:rPr lang="en-US" altLang="ko-KR" sz="1100" dirty="0"/>
              <a:t>, </a:t>
            </a:r>
            <a:r>
              <a:rPr lang="ko-KR" altLang="en-US" sz="1100" dirty="0"/>
              <a:t>수정</a:t>
            </a:r>
            <a:r>
              <a:rPr lang="en-US" altLang="ko-KR" sz="1100" dirty="0"/>
              <a:t>, </a:t>
            </a:r>
            <a:r>
              <a:rPr lang="ko-KR" altLang="en-US" sz="1100" dirty="0"/>
              <a:t>취소할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조회 </a:t>
            </a:r>
            <a:r>
              <a:rPr lang="en-US" altLang="ko-KR" sz="1100" dirty="0"/>
              <a:t>: </a:t>
            </a:r>
            <a:r>
              <a:rPr lang="ko-KR" altLang="en-US" sz="1100" dirty="0"/>
              <a:t>예약 정보와 예약한 상품들의 합계 금액을 함께 표시한다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상세보기 </a:t>
            </a:r>
            <a:r>
              <a:rPr lang="en-US" altLang="ko-KR" sz="1100" dirty="0"/>
              <a:t>: </a:t>
            </a:r>
            <a:r>
              <a:rPr lang="ko-KR" altLang="en-US" sz="1100" dirty="0"/>
              <a:t>사용자 정보</a:t>
            </a:r>
            <a:r>
              <a:rPr lang="en-US" altLang="ko-KR" sz="1100" dirty="0"/>
              <a:t>, </a:t>
            </a:r>
            <a:r>
              <a:rPr lang="ko-KR" altLang="en-US" sz="1100" dirty="0"/>
              <a:t>예약 정보와 예약한 상품 정보와 상품들의 합계 금액을 합계를 표시한다</a:t>
            </a:r>
            <a:r>
              <a:rPr lang="en-US" altLang="ko-KR" sz="11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 smtClean="0"/>
              <a:t>수정 </a:t>
            </a:r>
            <a:r>
              <a:rPr lang="en-US" altLang="ko-KR" sz="1100" dirty="0"/>
              <a:t>: </a:t>
            </a:r>
            <a:r>
              <a:rPr lang="ko-KR" altLang="en-US" sz="1100" dirty="0"/>
              <a:t>예약 날짜</a:t>
            </a:r>
            <a:r>
              <a:rPr lang="en-US" altLang="ko-KR" sz="1100" dirty="0"/>
              <a:t>, </a:t>
            </a:r>
            <a:r>
              <a:rPr lang="ko-KR" altLang="en-US" sz="1100" dirty="0"/>
              <a:t>예약 인원 수를 수정 할 수 있다</a:t>
            </a:r>
            <a:r>
              <a:rPr lang="en-US" altLang="ko-KR" sz="1100" dirty="0"/>
              <a:t>. </a:t>
            </a:r>
            <a:endParaRPr lang="en-US" altLang="ko-KR" sz="1100" dirty="0" smtClean="0"/>
          </a:p>
          <a:p>
            <a:pPr marL="171450" indent="-171450">
              <a:buFontTx/>
              <a:buChar char="-"/>
            </a:pPr>
            <a:r>
              <a:rPr lang="ko-KR" altLang="en-US" sz="1100" dirty="0" smtClean="0"/>
              <a:t>단</a:t>
            </a:r>
            <a:r>
              <a:rPr lang="en-US" altLang="ko-KR" sz="1100" dirty="0"/>
              <a:t>, </a:t>
            </a:r>
            <a:r>
              <a:rPr lang="ko-KR" altLang="en-US" sz="1100" dirty="0"/>
              <a:t>현재 날짜가 예약 날짜보다 </a:t>
            </a:r>
            <a:r>
              <a:rPr lang="en-US" altLang="ko-KR" sz="1100" dirty="0"/>
              <a:t>1</a:t>
            </a:r>
            <a:r>
              <a:rPr lang="ko-KR" altLang="en-US" sz="1100" dirty="0"/>
              <a:t>일 전 일 경우 수정이 불가하다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취소 </a:t>
            </a:r>
            <a:r>
              <a:rPr lang="en-US" altLang="ko-KR" sz="1100" dirty="0"/>
              <a:t>: </a:t>
            </a:r>
            <a:r>
              <a:rPr lang="ko-KR" altLang="en-US" sz="1100" dirty="0"/>
              <a:t>현재 날짜가 예약 날짜보다 </a:t>
            </a:r>
            <a:r>
              <a:rPr lang="en-US" altLang="ko-KR" sz="1100" dirty="0"/>
              <a:t>1</a:t>
            </a:r>
            <a:r>
              <a:rPr lang="ko-KR" altLang="en-US" sz="1100" dirty="0"/>
              <a:t>일 전 일 경우 취소가 불가하다</a:t>
            </a:r>
            <a:r>
              <a:rPr lang="en-US" altLang="ko-KR" sz="1100" dirty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 rot="18885357">
            <a:off x="434940" y="149503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사용자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49953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09700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027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3964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447800" y="1079500"/>
            <a:ext cx="6248400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그룹 예약 화면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해당 기능은 사용자만 사용할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그룹방</a:t>
            </a:r>
            <a:r>
              <a:rPr lang="ko-KR" altLang="en-US" sz="1100" dirty="0"/>
              <a:t> 아이디 </a:t>
            </a:r>
            <a:r>
              <a:rPr lang="en-US" altLang="ko-KR" sz="1100" dirty="0"/>
              <a:t>&amp; </a:t>
            </a:r>
            <a:r>
              <a:rPr lang="ko-KR" altLang="en-US" sz="1100" dirty="0"/>
              <a:t>비밀번호 설정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그룹방</a:t>
            </a:r>
            <a:r>
              <a:rPr lang="ko-KR" altLang="en-US" sz="1100" dirty="0"/>
              <a:t> 아이디 부여 버튼을 통해 </a:t>
            </a:r>
            <a:r>
              <a:rPr lang="ko-KR" altLang="en-US" sz="1100" dirty="0" err="1"/>
              <a:t>그룹방</a:t>
            </a:r>
            <a:r>
              <a:rPr lang="ko-KR" altLang="en-US" sz="1100" dirty="0"/>
              <a:t> 아이디를 부여 받는다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부여 받은 </a:t>
            </a:r>
            <a:r>
              <a:rPr lang="ko-KR" altLang="en-US" sz="1100" dirty="0" err="1"/>
              <a:t>그룹방</a:t>
            </a:r>
            <a:r>
              <a:rPr lang="ko-KR" altLang="en-US" sz="1100" dirty="0"/>
              <a:t> 아이디의 비밀번호를 설정 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그룹방</a:t>
            </a:r>
            <a:r>
              <a:rPr lang="ko-KR" altLang="en-US" sz="1100" dirty="0"/>
              <a:t> 입장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그룹방</a:t>
            </a:r>
            <a:r>
              <a:rPr lang="ko-KR" altLang="en-US" sz="1100" dirty="0"/>
              <a:t> 아이디와 비밀번호를 입력 후 </a:t>
            </a:r>
            <a:r>
              <a:rPr lang="ko-KR" altLang="en-US" sz="1100" dirty="0" err="1"/>
              <a:t>그룹방</a:t>
            </a:r>
            <a:r>
              <a:rPr lang="ko-KR" altLang="en-US" sz="1100" dirty="0"/>
              <a:t> 입장 버튼을 통해 입장한다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그룹방에</a:t>
            </a:r>
            <a:r>
              <a:rPr lang="ko-KR" altLang="en-US" sz="1100" dirty="0"/>
              <a:t> 입장한 사용자는 실시간 채팅을 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달력을 공유하여 약속날짜를 정할 수 있으며</a:t>
            </a:r>
            <a:r>
              <a:rPr lang="en-US" altLang="ko-KR" sz="1100" dirty="0"/>
              <a:t>, </a:t>
            </a:r>
            <a:r>
              <a:rPr lang="ko-KR" altLang="en-US" sz="1100" dirty="0"/>
              <a:t>해당 날짜의 </a:t>
            </a:r>
            <a:r>
              <a:rPr lang="ko-KR" altLang="en-US" sz="1100" dirty="0" smtClean="0"/>
              <a:t>예약 가능한 </a:t>
            </a:r>
            <a:r>
              <a:rPr lang="ko-KR" altLang="en-US" sz="1100" dirty="0"/>
              <a:t>시간을 볼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다음 버튼을 통해 </a:t>
            </a:r>
            <a:r>
              <a:rPr lang="ko-KR" altLang="en-US" sz="1100" dirty="0" err="1"/>
              <a:t>메뉴판을</a:t>
            </a:r>
            <a:r>
              <a:rPr lang="ko-KR" altLang="en-US" sz="1100" dirty="0"/>
              <a:t> 볼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메뉴판을</a:t>
            </a:r>
            <a:r>
              <a:rPr lang="ko-KR" altLang="en-US" sz="1100" dirty="0"/>
              <a:t> 공유하여 메뉴를 정할 수 있으며</a:t>
            </a:r>
            <a:r>
              <a:rPr lang="en-US" altLang="ko-KR" sz="1100" dirty="0"/>
              <a:t>, </a:t>
            </a:r>
            <a:r>
              <a:rPr lang="ko-KR" altLang="en-US" sz="1100" dirty="0"/>
              <a:t>합계 금액을 표시한다</a:t>
            </a:r>
            <a:r>
              <a:rPr lang="en-US" altLang="ko-KR" sz="1100" dirty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 rot="18885357">
            <a:off x="434940" y="149503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사용자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21703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09700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 dirty="0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3964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8885357">
            <a:off x="434941" y="149503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관리자</a:t>
            </a:r>
            <a:endParaRPr lang="ko-KR" altLang="en-US" sz="1200" b="1" dirty="0"/>
          </a:p>
        </p:txBody>
      </p:sp>
      <p:sp>
        <p:nvSpPr>
          <p:cNvPr id="6" name="직사각형 5"/>
          <p:cNvSpPr/>
          <p:nvPr/>
        </p:nvSpPr>
        <p:spPr>
          <a:xfrm>
            <a:off x="1450109" y="1046018"/>
            <a:ext cx="6248400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로그인 화면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회원 정보를 사용하여 </a:t>
            </a:r>
            <a:r>
              <a:rPr lang="ko-KR" altLang="en-US" sz="1100" dirty="0" smtClean="0"/>
              <a:t>로그인 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로그인에</a:t>
            </a:r>
            <a:r>
              <a:rPr lang="ko-KR" altLang="en-US" sz="1100" dirty="0"/>
              <a:t> 실패했을 경우</a:t>
            </a:r>
            <a:r>
              <a:rPr lang="en-US" altLang="ko-KR" sz="1100" dirty="0"/>
              <a:t>, </a:t>
            </a:r>
            <a:r>
              <a:rPr lang="ko-KR" altLang="en-US" sz="1100" dirty="0"/>
              <a:t>경고 메시지를 출력한다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  <a:p>
            <a:r>
              <a:rPr lang="ko-KR" altLang="en-US" sz="1100"/>
              <a:t>마이 </a:t>
            </a:r>
            <a:r>
              <a:rPr lang="ko-KR" altLang="en-US" sz="1100" smtClean="0"/>
              <a:t>페이지 </a:t>
            </a:r>
            <a:r>
              <a:rPr lang="en-US" altLang="ko-KR" sz="1100" dirty="0"/>
              <a:t>- </a:t>
            </a:r>
            <a:r>
              <a:rPr lang="ko-KR" altLang="en-US" sz="1100" dirty="0"/>
              <a:t>회원 정보 수정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회원 정보를 표시하며 다음 항목을 수정할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수정할 항목 </a:t>
            </a:r>
            <a:r>
              <a:rPr lang="en-US" altLang="ko-KR" sz="1100" dirty="0"/>
              <a:t>: </a:t>
            </a:r>
            <a:r>
              <a:rPr lang="ko-KR" altLang="en-US" sz="1100" dirty="0"/>
              <a:t>비밀번호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이메일</a:t>
            </a:r>
            <a:r>
              <a:rPr lang="en-US" altLang="ko-KR" sz="1100" dirty="0"/>
              <a:t>, </a:t>
            </a:r>
            <a:r>
              <a:rPr lang="ko-KR" altLang="en-US" sz="1100" dirty="0"/>
              <a:t>핸드폰 번호</a:t>
            </a:r>
          </a:p>
          <a:p>
            <a:endParaRPr lang="ko-KR" altLang="en-US" sz="1100" dirty="0"/>
          </a:p>
          <a:p>
            <a:r>
              <a:rPr lang="ko-KR" altLang="en-US" sz="1100" dirty="0"/>
              <a:t>가게 관리 </a:t>
            </a:r>
            <a:r>
              <a:rPr lang="en-US" altLang="ko-KR" sz="1100" dirty="0"/>
              <a:t>- </a:t>
            </a:r>
            <a:r>
              <a:rPr lang="ko-KR" altLang="en-US" sz="1100" dirty="0"/>
              <a:t>가게 정보 관리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가게 정보를 등록</a:t>
            </a:r>
            <a:r>
              <a:rPr lang="en-US" altLang="ko-KR" sz="1100" dirty="0"/>
              <a:t>, </a:t>
            </a:r>
            <a:r>
              <a:rPr lang="ko-KR" altLang="en-US" sz="1100" dirty="0"/>
              <a:t>수정할 수 있다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  <a:p>
            <a:r>
              <a:rPr lang="ko-KR" altLang="en-US" sz="1100" dirty="0"/>
              <a:t>가게 관리 </a:t>
            </a:r>
            <a:r>
              <a:rPr lang="en-US" altLang="ko-KR" sz="1100" dirty="0"/>
              <a:t>- </a:t>
            </a:r>
            <a:r>
              <a:rPr lang="ko-KR" altLang="en-US" sz="1100" dirty="0"/>
              <a:t>상품 카테고리 정보 관리</a:t>
            </a:r>
          </a:p>
          <a:p>
            <a:r>
              <a:rPr lang="en-US" altLang="ko-KR" sz="1100" dirty="0" smtClean="0"/>
              <a:t>- </a:t>
            </a:r>
            <a:r>
              <a:rPr lang="ko-KR" altLang="en-US" sz="1100" dirty="0"/>
              <a:t>상품 카테고리 정보를 조회</a:t>
            </a:r>
            <a:r>
              <a:rPr lang="en-US" altLang="ko-KR" sz="1100" dirty="0"/>
              <a:t>, </a:t>
            </a:r>
            <a:r>
              <a:rPr lang="ko-KR" altLang="en-US" sz="1100" dirty="0"/>
              <a:t>등록</a:t>
            </a:r>
            <a:r>
              <a:rPr lang="en-US" altLang="ko-KR" sz="1100" dirty="0"/>
              <a:t>, </a:t>
            </a:r>
            <a:r>
              <a:rPr lang="ko-KR" altLang="en-US" sz="1100" dirty="0"/>
              <a:t>수정</a:t>
            </a:r>
            <a:r>
              <a:rPr lang="en-US" altLang="ko-KR" sz="1100" dirty="0"/>
              <a:t>, </a:t>
            </a:r>
            <a:r>
              <a:rPr lang="ko-KR" altLang="en-US" sz="1100" dirty="0"/>
              <a:t>삭제할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조회 </a:t>
            </a:r>
            <a:r>
              <a:rPr lang="en-US" altLang="ko-KR" sz="1100" dirty="0"/>
              <a:t>: </a:t>
            </a:r>
            <a:r>
              <a:rPr lang="ko-KR" altLang="en-US" sz="1100" dirty="0"/>
              <a:t>상품 카테고리 정보와 각 상품 카테고리에 포함된 상품의 개수를 함께 표시한다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삭제 </a:t>
            </a:r>
            <a:r>
              <a:rPr lang="en-US" altLang="ko-KR" sz="1100" dirty="0"/>
              <a:t>: </a:t>
            </a:r>
            <a:r>
              <a:rPr lang="ko-KR" altLang="en-US" sz="1100" dirty="0"/>
              <a:t>해당 상품 카테고리에 포함된 상품이 있으면 삭제가 불가하다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  <a:p>
            <a:r>
              <a:rPr lang="ko-KR" altLang="en-US" sz="1100" dirty="0"/>
              <a:t>가게 관리 </a:t>
            </a:r>
            <a:r>
              <a:rPr lang="en-US" altLang="ko-KR" sz="1100" dirty="0"/>
              <a:t>- </a:t>
            </a:r>
            <a:r>
              <a:rPr lang="ko-KR" altLang="en-US" sz="1100" dirty="0"/>
              <a:t>상품 정보 관리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상품 정보를 조회</a:t>
            </a:r>
            <a:r>
              <a:rPr lang="en-US" altLang="ko-KR" sz="1100" dirty="0"/>
              <a:t>, </a:t>
            </a:r>
            <a:r>
              <a:rPr lang="ko-KR" altLang="en-US" sz="1100" dirty="0"/>
              <a:t>등록</a:t>
            </a:r>
            <a:r>
              <a:rPr lang="en-US" altLang="ko-KR" sz="1100" dirty="0"/>
              <a:t>, </a:t>
            </a:r>
            <a:r>
              <a:rPr lang="ko-KR" altLang="en-US" sz="1100" dirty="0"/>
              <a:t>수정</a:t>
            </a:r>
            <a:r>
              <a:rPr lang="en-US" altLang="ko-KR" sz="1100" dirty="0"/>
              <a:t>, </a:t>
            </a:r>
            <a:r>
              <a:rPr lang="ko-KR" altLang="en-US" sz="1100" dirty="0"/>
              <a:t>삭제할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조회 </a:t>
            </a:r>
            <a:r>
              <a:rPr lang="en-US" altLang="ko-KR" sz="1100" dirty="0"/>
              <a:t>: </a:t>
            </a:r>
            <a:r>
              <a:rPr lang="ko-KR" altLang="en-US" sz="1100" dirty="0"/>
              <a:t>상품 정보와 각 상품 정보에 해당하는 상품 카테고리 정보를 함께 표시한다</a:t>
            </a:r>
            <a:r>
              <a:rPr lang="en-US" altLang="ko-KR" sz="1100" dirty="0"/>
              <a:t>.</a:t>
            </a:r>
            <a:endParaRPr lang="en-US" altLang="ko-KR" sz="1100" dirty="0" smtClean="0"/>
          </a:p>
        </p:txBody>
      </p:sp>
    </p:spTree>
    <p:extLst>
      <p:ext uri="{BB962C8B-B14F-4D97-AF65-F5344CB8AC3E}">
        <p14:creationId xmlns:p14="http://schemas.microsoft.com/office/powerpoint/2010/main" val="169427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3964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09700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 dirty="0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TextBox 4"/>
          <p:cNvSpPr txBox="1"/>
          <p:nvPr/>
        </p:nvSpPr>
        <p:spPr>
          <a:xfrm rot="18885357">
            <a:off x="434941" y="149503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관리자</a:t>
            </a:r>
            <a:endParaRPr lang="ko-KR" altLang="en-US" sz="1200" b="1" dirty="0"/>
          </a:p>
        </p:txBody>
      </p:sp>
      <p:sp>
        <p:nvSpPr>
          <p:cNvPr id="6" name="직사각형 5"/>
          <p:cNvSpPr/>
          <p:nvPr/>
        </p:nvSpPr>
        <p:spPr>
          <a:xfrm>
            <a:off x="1447800" y="1079500"/>
            <a:ext cx="6248400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예약 관리 </a:t>
            </a:r>
            <a:r>
              <a:rPr lang="en-US" altLang="ko-KR" sz="1100" dirty="0"/>
              <a:t>- </a:t>
            </a:r>
            <a:r>
              <a:rPr lang="ko-KR" altLang="en-US" sz="1100" dirty="0"/>
              <a:t>예약 현황 및 이력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예약 정보를 조회</a:t>
            </a:r>
            <a:r>
              <a:rPr lang="en-US" altLang="ko-KR" sz="1100" dirty="0"/>
              <a:t>, </a:t>
            </a:r>
            <a:r>
              <a:rPr lang="ko-KR" altLang="en-US" sz="1100" dirty="0"/>
              <a:t>상세보기</a:t>
            </a:r>
            <a:r>
              <a:rPr lang="en-US" altLang="ko-KR" sz="1100" dirty="0"/>
              <a:t>, </a:t>
            </a:r>
            <a:r>
              <a:rPr lang="ko-KR" altLang="en-US" sz="1100" dirty="0"/>
              <a:t>취소할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조회 </a:t>
            </a:r>
            <a:r>
              <a:rPr lang="en-US" altLang="ko-KR" sz="1100" dirty="0"/>
              <a:t>: </a:t>
            </a:r>
            <a:r>
              <a:rPr lang="ko-KR" altLang="en-US" sz="1100" dirty="0"/>
              <a:t>사용자 정보</a:t>
            </a:r>
            <a:r>
              <a:rPr lang="en-US" altLang="ko-KR" sz="1100" dirty="0"/>
              <a:t>, </a:t>
            </a:r>
            <a:r>
              <a:rPr lang="ko-KR" altLang="en-US" sz="1100" dirty="0"/>
              <a:t>예약 정보와 예약한 상품들의 합계 금액을 함께 표시한다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상세보기 </a:t>
            </a:r>
            <a:r>
              <a:rPr lang="en-US" altLang="ko-KR" sz="1100" dirty="0"/>
              <a:t>: </a:t>
            </a:r>
            <a:r>
              <a:rPr lang="ko-KR" altLang="en-US" sz="1100" dirty="0"/>
              <a:t>사용자 정보</a:t>
            </a:r>
            <a:r>
              <a:rPr lang="en-US" altLang="ko-KR" sz="1100" dirty="0"/>
              <a:t>, </a:t>
            </a:r>
            <a:r>
              <a:rPr lang="ko-KR" altLang="en-US" sz="1100" dirty="0"/>
              <a:t>예약 정보와 예약한 상품 정보와 상품들의 합계 금액을 합계를 표시한다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취소 </a:t>
            </a:r>
            <a:r>
              <a:rPr lang="en-US" altLang="ko-KR" sz="1100" dirty="0"/>
              <a:t>: </a:t>
            </a:r>
            <a:r>
              <a:rPr lang="ko-KR" altLang="en-US" sz="1100" dirty="0"/>
              <a:t>현재 날짜가 예약 날짜보다 </a:t>
            </a:r>
            <a:r>
              <a:rPr lang="en-US" altLang="ko-KR" sz="1100" dirty="0"/>
              <a:t>1</a:t>
            </a:r>
            <a:r>
              <a:rPr lang="ko-KR" altLang="en-US" sz="1100" dirty="0"/>
              <a:t>일 전 일 경우 취소가 불가하다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  <a:p>
            <a:r>
              <a:rPr lang="ko-KR" altLang="en-US" sz="1100" dirty="0"/>
              <a:t>예약 관리 </a:t>
            </a:r>
            <a:r>
              <a:rPr lang="en-US" altLang="ko-KR" sz="1100" dirty="0"/>
              <a:t>- </a:t>
            </a:r>
            <a:r>
              <a:rPr lang="ko-KR" altLang="en-US" sz="1100" dirty="0"/>
              <a:t>통계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성별 리뷰 통계 </a:t>
            </a:r>
            <a:r>
              <a:rPr lang="en-US" altLang="ko-KR" sz="1100" dirty="0"/>
              <a:t>: </a:t>
            </a:r>
            <a:r>
              <a:rPr lang="ko-KR" altLang="en-US" sz="1100" dirty="0"/>
              <a:t>남</a:t>
            </a:r>
            <a:r>
              <a:rPr lang="en-US" altLang="ko-KR" sz="1100" dirty="0"/>
              <a:t>/</a:t>
            </a:r>
            <a:r>
              <a:rPr lang="ko-KR" altLang="en-US" sz="1100" dirty="0"/>
              <a:t>녀에 대한 리뷰 수와 비율을 표시한다</a:t>
            </a:r>
            <a:r>
              <a:rPr lang="en-US" altLang="ko-KR" sz="1100" dirty="0"/>
              <a:t>. 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연령별 예약 수 통계 </a:t>
            </a:r>
            <a:r>
              <a:rPr lang="en-US" altLang="ko-KR" sz="1100" dirty="0"/>
              <a:t>:20</a:t>
            </a:r>
            <a:r>
              <a:rPr lang="ko-KR" altLang="en-US" sz="1100" dirty="0"/>
              <a:t>대</a:t>
            </a:r>
            <a:r>
              <a:rPr lang="en-US" altLang="ko-KR" sz="1100" dirty="0"/>
              <a:t>, 30</a:t>
            </a:r>
            <a:r>
              <a:rPr lang="ko-KR" altLang="en-US" sz="1100" dirty="0"/>
              <a:t>대</a:t>
            </a:r>
            <a:r>
              <a:rPr lang="en-US" altLang="ko-KR" sz="1100" dirty="0"/>
              <a:t>, 40</a:t>
            </a:r>
            <a:r>
              <a:rPr lang="ko-KR" altLang="en-US" sz="1100" dirty="0"/>
              <a:t>대</a:t>
            </a:r>
            <a:r>
              <a:rPr lang="en-US" altLang="ko-KR" sz="1100" dirty="0"/>
              <a:t>, 50</a:t>
            </a:r>
            <a:r>
              <a:rPr lang="ko-KR" altLang="en-US" sz="1100" dirty="0"/>
              <a:t>대</a:t>
            </a:r>
            <a:r>
              <a:rPr lang="en-US" altLang="ko-KR" sz="1100" dirty="0"/>
              <a:t>, </a:t>
            </a:r>
            <a:r>
              <a:rPr lang="ko-KR" altLang="en-US" sz="1100" dirty="0"/>
              <a:t>기타에 대한 </a:t>
            </a:r>
            <a:r>
              <a:rPr lang="ko-KR" altLang="en-US" sz="1100" dirty="0" smtClean="0"/>
              <a:t>예약 수를 </a:t>
            </a:r>
            <a:r>
              <a:rPr lang="ko-KR" altLang="en-US" sz="1100" dirty="0"/>
              <a:t>표시한다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smtClean="0"/>
              <a:t>시간 별 </a:t>
            </a:r>
            <a:r>
              <a:rPr lang="ko-KR" altLang="en-US" sz="1100" dirty="0"/>
              <a:t>매출액 </a:t>
            </a:r>
            <a:r>
              <a:rPr lang="en-US" altLang="ko-KR" sz="1100" dirty="0"/>
              <a:t>: 24</a:t>
            </a:r>
            <a:r>
              <a:rPr lang="ko-KR" altLang="en-US" sz="1100" dirty="0"/>
              <a:t>시간을 </a:t>
            </a:r>
            <a:r>
              <a:rPr lang="en-US" altLang="ko-KR" sz="1100" dirty="0"/>
              <a:t>2</a:t>
            </a:r>
            <a:r>
              <a:rPr lang="ko-KR" altLang="en-US" sz="1100" dirty="0"/>
              <a:t>시간 단위로 매출액을 표시한다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smtClean="0"/>
              <a:t>시간 별 </a:t>
            </a:r>
            <a:r>
              <a:rPr lang="ko-KR" altLang="en-US" sz="1100" dirty="0"/>
              <a:t>예약 수 </a:t>
            </a:r>
            <a:r>
              <a:rPr lang="en-US" altLang="ko-KR" sz="1100" dirty="0"/>
              <a:t>: 24</a:t>
            </a:r>
            <a:r>
              <a:rPr lang="ko-KR" altLang="en-US" sz="1100" dirty="0"/>
              <a:t>시간을 </a:t>
            </a:r>
            <a:r>
              <a:rPr lang="en-US" altLang="ko-KR" sz="1100" dirty="0"/>
              <a:t>2</a:t>
            </a:r>
            <a:r>
              <a:rPr lang="ko-KR" altLang="en-US" sz="1100" dirty="0"/>
              <a:t>시간 단위로 </a:t>
            </a:r>
            <a:r>
              <a:rPr lang="ko-KR" altLang="en-US" sz="1100" dirty="0" smtClean="0"/>
              <a:t>예약 수를 </a:t>
            </a:r>
            <a:r>
              <a:rPr lang="ko-KR" altLang="en-US" sz="1100" dirty="0"/>
              <a:t>표시한다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상품 </a:t>
            </a:r>
            <a:r>
              <a:rPr lang="en-US" altLang="ko-KR" sz="1100" dirty="0"/>
              <a:t>top 5 : </a:t>
            </a:r>
            <a:r>
              <a:rPr lang="ko-KR" altLang="en-US" sz="1100" dirty="0"/>
              <a:t>상품 카테고리</a:t>
            </a:r>
            <a:r>
              <a:rPr lang="en-US" altLang="ko-KR" sz="1100" dirty="0"/>
              <a:t>, </a:t>
            </a:r>
            <a:r>
              <a:rPr lang="ko-KR" altLang="en-US" sz="1100" dirty="0"/>
              <a:t>특정 기간에 예약된 상품의 </a:t>
            </a:r>
            <a:r>
              <a:rPr lang="en-US" altLang="ko-KR" sz="1100" dirty="0"/>
              <a:t>top 5 </a:t>
            </a:r>
            <a:r>
              <a:rPr lang="ko-KR" altLang="en-US" sz="1100" dirty="0"/>
              <a:t>상품을 상품 수와 비율을 표시한다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  <a:p>
            <a:r>
              <a:rPr lang="ko-KR" altLang="en-US" sz="1100" dirty="0"/>
              <a:t>예약 관리 </a:t>
            </a:r>
            <a:r>
              <a:rPr lang="en-US" altLang="ko-KR" sz="1100" dirty="0"/>
              <a:t>- </a:t>
            </a:r>
            <a:r>
              <a:rPr lang="ko-KR" altLang="en-US" sz="1100" dirty="0"/>
              <a:t>예약 시간 관리</a:t>
            </a:r>
          </a:p>
          <a:p>
            <a:r>
              <a:rPr lang="en-US" altLang="ko-KR" sz="1100" dirty="0" smtClean="0"/>
              <a:t>-  </a:t>
            </a:r>
            <a:r>
              <a:rPr lang="ko-KR" altLang="en-US" sz="1100" dirty="0" smtClean="0"/>
              <a:t>예약 </a:t>
            </a:r>
            <a:r>
              <a:rPr lang="ko-KR" altLang="en-US" sz="1100" dirty="0"/>
              <a:t>시간 정보를 조회</a:t>
            </a:r>
            <a:r>
              <a:rPr lang="en-US" altLang="ko-KR" sz="1100" dirty="0"/>
              <a:t>, </a:t>
            </a:r>
            <a:r>
              <a:rPr lang="ko-KR" altLang="en-US" sz="1100" dirty="0"/>
              <a:t>등록</a:t>
            </a:r>
            <a:r>
              <a:rPr lang="en-US" altLang="ko-KR" sz="1100" dirty="0"/>
              <a:t>, </a:t>
            </a:r>
            <a:r>
              <a:rPr lang="ko-KR" altLang="en-US" sz="1100" dirty="0"/>
              <a:t>수정</a:t>
            </a:r>
            <a:r>
              <a:rPr lang="en-US" altLang="ko-KR" sz="1100" dirty="0"/>
              <a:t>, </a:t>
            </a:r>
            <a:r>
              <a:rPr lang="ko-KR" altLang="en-US" sz="1100" dirty="0"/>
              <a:t>삭제할 수 있다</a:t>
            </a:r>
            <a:r>
              <a:rPr lang="en-US" altLang="ko-KR" sz="1100" dirty="0" smtClean="0"/>
              <a:t>.</a:t>
            </a:r>
          </a:p>
          <a:p>
            <a:r>
              <a:rPr lang="en-US" altLang="ko-KR" sz="1100" dirty="0" smtClean="0"/>
              <a:t>-  </a:t>
            </a:r>
            <a:r>
              <a:rPr lang="ko-KR" altLang="en-US" sz="1100" dirty="0" smtClean="0"/>
              <a:t>항목 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예약 시간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수용 인원</a:t>
            </a:r>
            <a:endParaRPr lang="en-US" altLang="ko-KR" sz="1100" dirty="0"/>
          </a:p>
          <a:p>
            <a:endParaRPr lang="ko-KR" altLang="en-US" sz="1100" dirty="0"/>
          </a:p>
          <a:p>
            <a:r>
              <a:rPr lang="ko-KR" altLang="en-US" sz="1100" dirty="0"/>
              <a:t>회원 관리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사용자의 정보를 표시한다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조회 </a:t>
            </a:r>
            <a:r>
              <a:rPr lang="en-US" altLang="ko-KR" sz="1100" dirty="0"/>
              <a:t>: </a:t>
            </a:r>
            <a:r>
              <a:rPr lang="ko-KR" altLang="en-US" sz="1100" dirty="0"/>
              <a:t>사용자 정보로 조회한다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142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3964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09700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 dirty="0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TextBox 4"/>
          <p:cNvSpPr txBox="1"/>
          <p:nvPr/>
        </p:nvSpPr>
        <p:spPr>
          <a:xfrm rot="18885357">
            <a:off x="511885" y="149503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메인</a:t>
            </a:r>
            <a:endParaRPr lang="en-US" altLang="ko-KR" sz="1200" b="1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447800" y="1079500"/>
            <a:ext cx="6248400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메인 화면</a:t>
            </a:r>
          </a:p>
          <a:p>
            <a:r>
              <a:rPr lang="en-US" altLang="ko-KR" sz="1100" dirty="0"/>
              <a:t>1. </a:t>
            </a:r>
            <a:r>
              <a:rPr lang="ko-KR" altLang="en-US" sz="1100" dirty="0"/>
              <a:t>가게 정보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가게 정보를 표시한다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 smtClean="0"/>
              <a:t>지도에 </a:t>
            </a:r>
            <a:r>
              <a:rPr lang="ko-KR" altLang="en-US" sz="1100" dirty="0"/>
              <a:t>가게 주소를 표시한다</a:t>
            </a:r>
            <a:r>
              <a:rPr lang="en-US" altLang="ko-KR" sz="1100" dirty="0" smtClean="0"/>
              <a:t>.</a:t>
            </a:r>
            <a:endParaRPr lang="en-US" altLang="ko-KR" sz="1100" dirty="0"/>
          </a:p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통계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 smtClean="0"/>
              <a:t>상품 </a:t>
            </a:r>
            <a:r>
              <a:rPr lang="en-US" altLang="ko-KR" sz="1100" dirty="0"/>
              <a:t>top 5 : </a:t>
            </a:r>
            <a:r>
              <a:rPr lang="ko-KR" altLang="en-US" sz="1100" dirty="0"/>
              <a:t>상품 카테고리</a:t>
            </a:r>
            <a:r>
              <a:rPr lang="en-US" altLang="ko-KR" sz="1100" dirty="0"/>
              <a:t>(</a:t>
            </a:r>
            <a:r>
              <a:rPr lang="ko-KR" altLang="en-US" sz="1100" dirty="0"/>
              <a:t>전체</a:t>
            </a:r>
            <a:r>
              <a:rPr lang="en-US" altLang="ko-KR" sz="1100" dirty="0"/>
              <a:t>), </a:t>
            </a:r>
            <a:r>
              <a:rPr lang="ko-KR" altLang="en-US" sz="1100" dirty="0"/>
              <a:t>특정 기간</a:t>
            </a:r>
            <a:r>
              <a:rPr lang="en-US" altLang="ko-KR" sz="1100" dirty="0"/>
              <a:t>(</a:t>
            </a:r>
            <a:r>
              <a:rPr lang="ko-KR" altLang="en-US" sz="1100" dirty="0"/>
              <a:t>전체</a:t>
            </a:r>
            <a:r>
              <a:rPr lang="en-US" altLang="ko-KR" sz="1100" dirty="0"/>
              <a:t>)</a:t>
            </a:r>
            <a:r>
              <a:rPr lang="ko-KR" altLang="en-US" sz="1100" dirty="0"/>
              <a:t>에 예약된 상품의 </a:t>
            </a:r>
            <a:r>
              <a:rPr lang="en-US" altLang="ko-KR" sz="1100" dirty="0"/>
              <a:t>top 5 </a:t>
            </a:r>
            <a:r>
              <a:rPr lang="ko-KR" altLang="en-US" sz="1100" dirty="0"/>
              <a:t>상품을 상품 수와 비율을 표시한다</a:t>
            </a:r>
            <a:r>
              <a:rPr lang="en-US" altLang="ko-KR" sz="1100" dirty="0" smtClean="0"/>
              <a:t>.</a:t>
            </a:r>
            <a:endParaRPr lang="en-US" altLang="ko-KR" sz="1100" dirty="0"/>
          </a:p>
          <a:p>
            <a:r>
              <a:rPr lang="en-US" altLang="ko-KR" sz="1100" dirty="0"/>
              <a:t>3. </a:t>
            </a:r>
            <a:r>
              <a:rPr lang="ko-KR" altLang="en-US" sz="1100" dirty="0" err="1"/>
              <a:t>메뉴판</a:t>
            </a:r>
            <a:endParaRPr lang="ko-KR" altLang="en-US" sz="1100" dirty="0"/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상품 카테고리 </a:t>
            </a:r>
            <a:r>
              <a:rPr lang="ko-KR" altLang="en-US" sz="1100" dirty="0" smtClean="0"/>
              <a:t>정보 별 </a:t>
            </a:r>
            <a:r>
              <a:rPr lang="ko-KR" altLang="en-US" sz="1100" dirty="0"/>
              <a:t>상품 정보를 표시한다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각 상품의 개수를 설정할 수 있으며 합계 금액에 반영한다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예약하기 버튼을 클릭하여 예약 화면으로 이동한다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4. </a:t>
            </a:r>
            <a:r>
              <a:rPr lang="ko-KR" altLang="en-US" sz="1100" dirty="0"/>
              <a:t>리뷰 </a:t>
            </a:r>
            <a:r>
              <a:rPr lang="en-US" altLang="ko-KR" sz="1100" dirty="0"/>
              <a:t>&amp; </a:t>
            </a:r>
            <a:r>
              <a:rPr lang="ko-KR" altLang="en-US" sz="1100" dirty="0" err="1"/>
              <a:t>댓글</a:t>
            </a:r>
            <a:endParaRPr lang="ko-KR" altLang="en-US" sz="1100" dirty="0"/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리뷰 정보와 </a:t>
            </a:r>
            <a:r>
              <a:rPr lang="ko-KR" altLang="en-US" sz="1100" dirty="0" err="1"/>
              <a:t>댓글</a:t>
            </a:r>
            <a:r>
              <a:rPr lang="ko-KR" altLang="en-US" sz="1100" dirty="0"/>
              <a:t> 정보를 표시합니다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리뷰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사용자 </a:t>
            </a:r>
            <a:r>
              <a:rPr lang="en-US" altLang="ko-KR" sz="1100" dirty="0"/>
              <a:t>: </a:t>
            </a:r>
            <a:r>
              <a:rPr lang="ko-KR" altLang="en-US" sz="1100" dirty="0"/>
              <a:t>리뷰를 등록할 수 있으며</a:t>
            </a:r>
            <a:r>
              <a:rPr lang="en-US" altLang="ko-KR" sz="1100" dirty="0"/>
              <a:t>, </a:t>
            </a:r>
            <a:r>
              <a:rPr lang="ko-KR" altLang="en-US" sz="1100" dirty="0"/>
              <a:t>자신이 작성한 리뷰를 수정</a:t>
            </a:r>
            <a:r>
              <a:rPr lang="en-US" altLang="ko-KR" sz="1100" dirty="0"/>
              <a:t>/</a:t>
            </a:r>
            <a:r>
              <a:rPr lang="ko-KR" altLang="en-US" sz="1100" dirty="0"/>
              <a:t>삭제할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관리자 </a:t>
            </a:r>
            <a:r>
              <a:rPr lang="en-US" altLang="ko-KR" sz="1100" dirty="0"/>
              <a:t>: </a:t>
            </a:r>
            <a:r>
              <a:rPr lang="ko-KR" altLang="en-US" sz="1100" dirty="0"/>
              <a:t>모든 사용자의 리뷰를 삭제할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※ </a:t>
            </a:r>
            <a:r>
              <a:rPr lang="ko-KR" altLang="en-US" sz="1100" dirty="0"/>
              <a:t>리뷰를 삭제할 때</a:t>
            </a:r>
            <a:r>
              <a:rPr lang="en-US" altLang="ko-KR" sz="1100" dirty="0"/>
              <a:t>, </a:t>
            </a:r>
            <a:r>
              <a:rPr lang="ko-KR" altLang="en-US" sz="1100" dirty="0"/>
              <a:t>리뷰에 포함된 </a:t>
            </a:r>
            <a:r>
              <a:rPr lang="ko-KR" altLang="en-US" sz="1100" dirty="0" err="1"/>
              <a:t>댓글도</a:t>
            </a:r>
            <a:r>
              <a:rPr lang="ko-KR" altLang="en-US" sz="1100" dirty="0"/>
              <a:t> 함께 삭제한다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댓글</a:t>
            </a:r>
            <a:endParaRPr lang="ko-KR" altLang="en-US" sz="1100" dirty="0"/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관리자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댓글</a:t>
            </a:r>
            <a:r>
              <a:rPr lang="ko-KR" altLang="en-US" sz="1100" dirty="0"/>
              <a:t> 유무에 따라 사용자 리뷰에 </a:t>
            </a:r>
            <a:r>
              <a:rPr lang="ko-KR" altLang="en-US" sz="1100" dirty="0" err="1"/>
              <a:t>댓글</a:t>
            </a:r>
            <a:r>
              <a:rPr lang="ko-KR" altLang="en-US" sz="1100" dirty="0"/>
              <a:t> 버튼이 비활성화</a:t>
            </a:r>
            <a:r>
              <a:rPr lang="en-US" altLang="ko-KR" sz="1100" dirty="0"/>
              <a:t>/</a:t>
            </a:r>
            <a:r>
              <a:rPr lang="ko-KR" altLang="en-US" sz="1100" dirty="0"/>
              <a:t>활성화 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댓글</a:t>
            </a:r>
            <a:r>
              <a:rPr lang="ko-KR" altLang="en-US" sz="1100" dirty="0"/>
              <a:t> 무 </a:t>
            </a:r>
            <a:r>
              <a:rPr lang="en-US" altLang="ko-KR" sz="1100" dirty="0"/>
              <a:t>: </a:t>
            </a:r>
            <a:r>
              <a:rPr lang="ko-KR" altLang="en-US" sz="1100" dirty="0"/>
              <a:t>활성화된 </a:t>
            </a:r>
            <a:r>
              <a:rPr lang="ko-KR" altLang="en-US" sz="1100" dirty="0" err="1"/>
              <a:t>댓글</a:t>
            </a:r>
            <a:r>
              <a:rPr lang="ko-KR" altLang="en-US" sz="1100" dirty="0"/>
              <a:t> 버튼을 통해 </a:t>
            </a:r>
            <a:r>
              <a:rPr lang="ko-KR" altLang="en-US" sz="1100" dirty="0" err="1"/>
              <a:t>댓글을</a:t>
            </a:r>
            <a:r>
              <a:rPr lang="ko-KR" altLang="en-US" sz="1100" dirty="0"/>
              <a:t> 등록할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댓글</a:t>
            </a:r>
            <a:r>
              <a:rPr lang="ko-KR" altLang="en-US" sz="1100" dirty="0"/>
              <a:t> 유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댓글을</a:t>
            </a:r>
            <a:r>
              <a:rPr lang="ko-KR" altLang="en-US" sz="1100" dirty="0"/>
              <a:t> 수정할 수 있다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  <a:p>
            <a:r>
              <a:rPr lang="ko-KR" altLang="en-US" sz="1100" dirty="0"/>
              <a:t>예약 화면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날짜를 선택하면 평일</a:t>
            </a:r>
            <a:r>
              <a:rPr lang="en-US" altLang="ko-KR" sz="1100" dirty="0"/>
              <a:t>/</a:t>
            </a:r>
            <a:r>
              <a:rPr lang="ko-KR" altLang="en-US" sz="1100" dirty="0"/>
              <a:t>주말에 의해 예약이 가능한 시간을 구한다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예약 가능한 시간을 선택하면 해당 시간에 예약한 인원 수와 예약 가능한 인원 수를 구한다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이전 화면에서 받은 합계 금액을 표시한다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449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3964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09700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 dirty="0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TextBox 4"/>
          <p:cNvSpPr txBox="1"/>
          <p:nvPr/>
        </p:nvSpPr>
        <p:spPr>
          <a:xfrm rot="18885357">
            <a:off x="511885" y="149503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공</a:t>
            </a:r>
            <a:r>
              <a:rPr lang="ko-KR" altLang="en-US" sz="1200" b="1" dirty="0"/>
              <a:t>통</a:t>
            </a:r>
            <a:endParaRPr lang="en-US" altLang="ko-KR" sz="1200" b="1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447800" y="1079500"/>
            <a:ext cx="62484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게시판 화면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게시글의</a:t>
            </a:r>
            <a:r>
              <a:rPr lang="ko-KR" altLang="en-US" sz="1100" dirty="0"/>
              <a:t> 정보와 사용자 정보를 표시한다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게시글을</a:t>
            </a:r>
            <a:r>
              <a:rPr lang="ko-KR" altLang="en-US" sz="1100" dirty="0"/>
              <a:t> 등록할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관리자 </a:t>
            </a:r>
            <a:r>
              <a:rPr lang="en-US" altLang="ko-KR" sz="1100" dirty="0"/>
              <a:t>: </a:t>
            </a:r>
            <a:r>
              <a:rPr lang="ko-KR" altLang="en-US" sz="1100" dirty="0"/>
              <a:t>공지사항으로 사용하며 조회 시 </a:t>
            </a:r>
            <a:r>
              <a:rPr lang="ko-KR" altLang="en-US" sz="1100" dirty="0" err="1"/>
              <a:t>게시글</a:t>
            </a:r>
            <a:r>
              <a:rPr lang="ko-KR" altLang="en-US" sz="1100" dirty="0"/>
              <a:t> 상단에 표시한다</a:t>
            </a:r>
            <a:r>
              <a:rPr lang="en-US" altLang="ko-KR" sz="1100" dirty="0"/>
              <a:t>. 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댓글을</a:t>
            </a:r>
            <a:r>
              <a:rPr lang="ko-KR" altLang="en-US" sz="1100" dirty="0"/>
              <a:t> 등록할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게시글과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댓글을</a:t>
            </a:r>
            <a:r>
              <a:rPr lang="ko-KR" altLang="en-US" sz="1100" dirty="0"/>
              <a:t> 수정</a:t>
            </a:r>
            <a:r>
              <a:rPr lang="en-US" altLang="ko-KR" sz="1100" dirty="0"/>
              <a:t>/</a:t>
            </a:r>
            <a:r>
              <a:rPr lang="ko-KR" altLang="en-US" sz="1100" dirty="0"/>
              <a:t>삭제할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사용자 </a:t>
            </a:r>
            <a:r>
              <a:rPr lang="en-US" altLang="ko-KR" sz="1100" dirty="0"/>
              <a:t>: </a:t>
            </a:r>
            <a:r>
              <a:rPr lang="ko-KR" altLang="en-US" sz="1100" dirty="0"/>
              <a:t>자신이 작성한 </a:t>
            </a:r>
            <a:r>
              <a:rPr lang="ko-KR" altLang="en-US" sz="1100" dirty="0" err="1"/>
              <a:t>게시글과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댓글을</a:t>
            </a:r>
            <a:r>
              <a:rPr lang="ko-KR" altLang="en-US" sz="1100" dirty="0"/>
              <a:t> 수정</a:t>
            </a:r>
            <a:r>
              <a:rPr lang="en-US" altLang="ko-KR" sz="1100" dirty="0"/>
              <a:t>/</a:t>
            </a:r>
            <a:r>
              <a:rPr lang="ko-KR" altLang="en-US" sz="1100" dirty="0"/>
              <a:t>삭제할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관리자 </a:t>
            </a:r>
            <a:r>
              <a:rPr lang="en-US" altLang="ko-KR" sz="1100" dirty="0"/>
              <a:t>: </a:t>
            </a:r>
            <a:r>
              <a:rPr lang="ko-KR" altLang="en-US" sz="1100" dirty="0"/>
              <a:t>자신이 작성한 </a:t>
            </a:r>
            <a:r>
              <a:rPr lang="ko-KR" altLang="en-US" sz="1100" dirty="0" err="1"/>
              <a:t>게시글과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댓글을</a:t>
            </a:r>
            <a:r>
              <a:rPr lang="ko-KR" altLang="en-US" sz="1100" dirty="0"/>
              <a:t> 수정할 수 있으며</a:t>
            </a:r>
            <a:r>
              <a:rPr lang="en-US" altLang="ko-KR" sz="1100" dirty="0"/>
              <a:t>, </a:t>
            </a:r>
            <a:r>
              <a:rPr lang="ko-KR" altLang="en-US" sz="1100" dirty="0"/>
              <a:t>모든 사용자의 </a:t>
            </a:r>
            <a:r>
              <a:rPr lang="ko-KR" altLang="en-US" sz="1100" dirty="0" err="1"/>
              <a:t>게시글과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댓글을</a:t>
            </a:r>
            <a:r>
              <a:rPr lang="ko-KR" altLang="en-US" sz="1100" dirty="0"/>
              <a:t> 삭제할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게시글을</a:t>
            </a:r>
            <a:r>
              <a:rPr lang="ko-KR" altLang="en-US" sz="1100" dirty="0"/>
              <a:t> 제목</a:t>
            </a:r>
            <a:r>
              <a:rPr lang="en-US" altLang="ko-KR" sz="1100" dirty="0"/>
              <a:t>, </a:t>
            </a:r>
            <a:r>
              <a:rPr lang="ko-KR" altLang="en-US" sz="1100" dirty="0"/>
              <a:t>내용</a:t>
            </a:r>
            <a:r>
              <a:rPr lang="en-US" altLang="ko-KR" sz="1100" dirty="0"/>
              <a:t>, </a:t>
            </a:r>
            <a:r>
              <a:rPr lang="ko-KR" altLang="en-US" sz="1100" dirty="0"/>
              <a:t>작성자</a:t>
            </a:r>
            <a:r>
              <a:rPr lang="en-US" altLang="ko-KR" sz="1100" dirty="0"/>
              <a:t>, </a:t>
            </a:r>
            <a:r>
              <a:rPr lang="ko-KR" altLang="en-US" sz="1100" dirty="0"/>
              <a:t>제목</a:t>
            </a:r>
            <a:r>
              <a:rPr lang="en-US" altLang="ko-KR" sz="1100" dirty="0"/>
              <a:t>+</a:t>
            </a:r>
            <a:r>
              <a:rPr lang="ko-KR" altLang="en-US" sz="1100" dirty="0"/>
              <a:t>내용으로 검색할 수 있다</a:t>
            </a:r>
            <a:r>
              <a:rPr lang="en-US" altLang="ko-KR" sz="1100" dirty="0" smtClean="0"/>
              <a:t>.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294882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프로젝트\menu-restaurant-vintage-tabl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" r="14510" b="4322"/>
          <a:stretch/>
        </p:blipFill>
        <p:spPr bwMode="auto">
          <a:xfrm>
            <a:off x="193750" y="168450"/>
            <a:ext cx="8778240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9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10"/>
          <p:cNvSpPr txBox="1">
            <a:spLocks noGrp="1"/>
          </p:cNvSpPr>
          <p:nvPr>
            <p:ph type="ctrTitle"/>
          </p:nvPr>
        </p:nvSpPr>
        <p:spPr>
          <a:xfrm>
            <a:off x="1844400" y="1325774"/>
            <a:ext cx="5759999" cy="15465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en-US" b="1" dirty="0" smtClean="0"/>
              <a:t>Use Case Diagram</a:t>
            </a:r>
            <a:endParaRPr b="1" dirty="0"/>
          </a:p>
        </p:txBody>
      </p:sp>
      <p:sp>
        <p:nvSpPr>
          <p:cNvPr id="8" name="Shape 11"/>
          <p:cNvSpPr/>
          <p:nvPr/>
        </p:nvSpPr>
        <p:spPr>
          <a:xfrm>
            <a:off x="1524000" y="1011252"/>
            <a:ext cx="6400800" cy="1881674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90500" cap="flat" cmpd="sng">
            <a:solidFill>
              <a:srgbClr val="F0576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 descr="C:\Users\Administrator\Desktop\프로젝트\Desktop\project img\Food-Dome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195" y="3886200"/>
            <a:ext cx="1300318" cy="13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11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Administrator\Desktop\프로젝트\Skylounge_contact_003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651" t="-4129" r="-31651" b="-4129"/>
          <a:stretch/>
        </p:blipFill>
        <p:spPr bwMode="auto">
          <a:xfrm>
            <a:off x="-2595563" y="-100013"/>
            <a:ext cx="14335126" cy="705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09700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3964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8885357">
            <a:off x="383720" y="156010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사용</a:t>
            </a:r>
            <a:r>
              <a:rPr lang="ko-KR" altLang="en-US" sz="1200" b="1" dirty="0"/>
              <a:t>자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009" y="1163204"/>
            <a:ext cx="6185982" cy="4531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455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2400" y="185928"/>
            <a:ext cx="2191516" cy="65196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343916" y="185928"/>
            <a:ext cx="2191516" cy="65196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726948" y="185928"/>
            <a:ext cx="2191516" cy="6519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6437182" y="-202828"/>
            <a:ext cx="371533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rPr>
              <a:t>목차</a:t>
            </a:r>
            <a:r>
              <a:rPr lang="ko-KR" altLang="en-US" sz="105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endParaRPr lang="ko-KR" altLang="en-US" sz="10500" spc="-300" dirty="0">
              <a:solidFill>
                <a:schemeClr val="tx1">
                  <a:lumMod val="85000"/>
                  <a:lumOff val="1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35432" y="185928"/>
            <a:ext cx="2191516" cy="65196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Shape 430"/>
          <p:cNvGrpSpPr>
            <a:grpSpLocks noChangeAspect="1"/>
          </p:cNvGrpSpPr>
          <p:nvPr/>
        </p:nvGrpSpPr>
        <p:grpSpPr>
          <a:xfrm>
            <a:off x="925003" y="1448487"/>
            <a:ext cx="646310" cy="1053609"/>
            <a:chOff x="6730350" y="2315900"/>
            <a:chExt cx="257700" cy="420100"/>
          </a:xfrm>
        </p:grpSpPr>
        <p:sp>
          <p:nvSpPr>
            <p:cNvPr id="20" name="Shape 431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432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33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34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35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1" name="Shape 426"/>
          <p:cNvSpPr/>
          <p:nvPr/>
        </p:nvSpPr>
        <p:spPr>
          <a:xfrm>
            <a:off x="5115105" y="1515136"/>
            <a:ext cx="958683" cy="1010724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2" name="Shape 343"/>
          <p:cNvGrpSpPr>
            <a:grpSpLocks/>
          </p:cNvGrpSpPr>
          <p:nvPr/>
        </p:nvGrpSpPr>
        <p:grpSpPr>
          <a:xfrm>
            <a:off x="7507057" y="1580549"/>
            <a:ext cx="833057" cy="1008264"/>
            <a:chOff x="584925" y="922575"/>
            <a:chExt cx="415200" cy="5025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3" name="Shape 344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5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46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9" name="Shape 195"/>
          <p:cNvSpPr/>
          <p:nvPr/>
        </p:nvSpPr>
        <p:spPr>
          <a:xfrm>
            <a:off x="205098" y="4800600"/>
            <a:ext cx="2362200" cy="1130688"/>
          </a:xfrm>
          <a:prstGeom prst="homePlate">
            <a:avLst>
              <a:gd name="adj" fmla="val 30129"/>
            </a:avLst>
          </a:prstGeom>
          <a:solidFill>
            <a:schemeClr val="bg1"/>
          </a:solidFill>
          <a:ln w="1143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Source Sans Pro"/>
                <a:sym typeface="Source Sans Pro"/>
              </a:rPr>
              <a:t>마인드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Source Sans Pro"/>
                <a:sym typeface="Source Sans Pro"/>
              </a:rPr>
              <a:t>맵</a:t>
            </a:r>
            <a:endParaRPr lang="en" sz="2400" b="1" dirty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  <a:cs typeface="Source Sans Pro"/>
              <a:sym typeface="Source Sans Pro"/>
            </a:endParaRPr>
          </a:p>
        </p:txBody>
      </p:sp>
      <p:sp>
        <p:nvSpPr>
          <p:cNvPr id="40" name="Shape 196"/>
          <p:cNvSpPr/>
          <p:nvPr/>
        </p:nvSpPr>
        <p:spPr>
          <a:xfrm>
            <a:off x="4535432" y="4800600"/>
            <a:ext cx="2411015" cy="1130688"/>
          </a:xfrm>
          <a:prstGeom prst="chevron">
            <a:avLst>
              <a:gd name="adj" fmla="val 29853"/>
            </a:avLst>
          </a:prstGeom>
          <a:solidFill>
            <a:schemeClr val="tx1">
              <a:lumMod val="65000"/>
              <a:lumOff val="35000"/>
            </a:schemeClr>
          </a:solidFill>
          <a:ln w="114300" cap="flat" cmpd="sng">
            <a:solidFill>
              <a:schemeClr val="tx1">
                <a:lumMod val="65000"/>
                <a:lumOff val="3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-KR" altLang="en-US" sz="2300" b="1" dirty="0" smtClean="0">
                <a:solidFill>
                  <a:schemeClr val="bg1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Source Sans Pro"/>
                <a:sym typeface="Source Sans Pro"/>
              </a:rPr>
              <a:t>요구명세서</a:t>
            </a:r>
            <a:endParaRPr lang="en" sz="2300" b="1" dirty="0">
              <a:solidFill>
                <a:schemeClr val="bg1">
                  <a:lumMod val="75000"/>
                </a:schemeClr>
              </a:solidFill>
              <a:latin typeface="HY견고딕" pitchFamily="18" charset="-127"/>
              <a:ea typeface="HY견고딕" pitchFamily="18" charset="-127"/>
              <a:cs typeface="Source Sans Pro"/>
              <a:sym typeface="Source Sans Pro"/>
            </a:endParaRPr>
          </a:p>
        </p:txBody>
      </p:sp>
      <p:sp>
        <p:nvSpPr>
          <p:cNvPr id="41" name="Shape 197"/>
          <p:cNvSpPr/>
          <p:nvPr/>
        </p:nvSpPr>
        <p:spPr>
          <a:xfrm>
            <a:off x="6703529" y="4800600"/>
            <a:ext cx="2513596" cy="1130688"/>
          </a:xfrm>
          <a:prstGeom prst="chevron">
            <a:avLst>
              <a:gd name="adj" fmla="val 29853"/>
            </a:avLst>
          </a:prstGeom>
          <a:solidFill>
            <a:schemeClr val="tx1">
              <a:lumMod val="85000"/>
              <a:lumOff val="15000"/>
            </a:schemeClr>
          </a:solidFill>
          <a:ln w="114300" cap="flat" cmpd="sng">
            <a:solidFill>
              <a:schemeClr val="tx1">
                <a:lumMod val="85000"/>
                <a:lumOff val="1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-KR" altLang="en-US" sz="2400" b="1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Source Sans Pro"/>
                <a:sym typeface="Source Sans Pro"/>
              </a:rPr>
              <a:t>유즈케이스</a:t>
            </a:r>
            <a:endParaRPr lang="en" sz="2400" b="1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Source Sans Pro"/>
              <a:sym typeface="Source Sans Pro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 flipV="1">
            <a:off x="1248189" y="2971800"/>
            <a:ext cx="0" cy="1371600"/>
          </a:xfrm>
          <a:prstGeom prst="line">
            <a:avLst/>
          </a:prstGeom>
          <a:ln w="6985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V="1">
            <a:off x="3417862" y="2971800"/>
            <a:ext cx="0" cy="1371600"/>
          </a:xfrm>
          <a:prstGeom prst="line">
            <a:avLst/>
          </a:prstGeom>
          <a:ln w="6985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5594447" y="2971800"/>
            <a:ext cx="0" cy="1371600"/>
          </a:xfrm>
          <a:prstGeom prst="line">
            <a:avLst/>
          </a:prstGeom>
          <a:ln w="6985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hape 196"/>
          <p:cNvSpPr/>
          <p:nvPr/>
        </p:nvSpPr>
        <p:spPr>
          <a:xfrm>
            <a:off x="2343916" y="4800600"/>
            <a:ext cx="2411015" cy="1130688"/>
          </a:xfrm>
          <a:prstGeom prst="chevron">
            <a:avLst>
              <a:gd name="adj" fmla="val 29853"/>
            </a:avLst>
          </a:prstGeom>
          <a:solidFill>
            <a:schemeClr val="bg1">
              <a:lumMod val="65000"/>
            </a:schemeClr>
          </a:solidFill>
          <a:ln w="114300" cap="flat" cmpd="sng">
            <a:solidFill>
              <a:schemeClr val="bg1">
                <a:lumMod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-KR" altLang="en-US" sz="23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Source Sans Pro"/>
                <a:sym typeface="Source Sans Pro"/>
              </a:rPr>
              <a:t>벤치마킹</a:t>
            </a:r>
            <a:endParaRPr lang="en" sz="2300" b="1" dirty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  <a:cs typeface="Source Sans Pro"/>
              <a:sym typeface="Source Sans Pro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7848600" y="2971800"/>
            <a:ext cx="0" cy="1371600"/>
          </a:xfrm>
          <a:prstGeom prst="line">
            <a:avLst/>
          </a:prstGeom>
          <a:ln w="69850" cap="rnd">
            <a:solidFill>
              <a:schemeClr val="tx1">
                <a:lumMod val="85000"/>
                <a:lumOff val="1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Shape 427"/>
          <p:cNvGrpSpPr/>
          <p:nvPr/>
        </p:nvGrpSpPr>
        <p:grpSpPr>
          <a:xfrm>
            <a:off x="2891057" y="1464953"/>
            <a:ext cx="1053609" cy="973980"/>
            <a:chOff x="5975075" y="2327500"/>
            <a:chExt cx="420100" cy="388350"/>
          </a:xfrm>
        </p:grpSpPr>
        <p:sp>
          <p:nvSpPr>
            <p:cNvPr id="28" name="Shape 42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827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:\Users\Administrator\Desktop\프로젝트\Skylounge_contact_003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651" t="-4129" r="-31651" b="-4129"/>
          <a:stretch/>
        </p:blipFill>
        <p:spPr bwMode="auto">
          <a:xfrm>
            <a:off x="-2595563" y="-100013"/>
            <a:ext cx="14335126" cy="705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3964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23555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TextBox 4"/>
          <p:cNvSpPr txBox="1"/>
          <p:nvPr/>
        </p:nvSpPr>
        <p:spPr>
          <a:xfrm rot="18885357">
            <a:off x="383722" y="156010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관리자</a:t>
            </a:r>
            <a:endParaRPr lang="ko-KR" altLang="en-US" sz="1200" b="1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777" y="1503891"/>
            <a:ext cx="6196445" cy="3850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331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프로젝트\menu-restaurant-vintage-tabl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" r="14510" b="4322"/>
          <a:stretch/>
        </p:blipFill>
        <p:spPr bwMode="auto">
          <a:xfrm>
            <a:off x="193750" y="168450"/>
            <a:ext cx="8778240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9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10"/>
          <p:cNvSpPr txBox="1">
            <a:spLocks noGrp="1"/>
          </p:cNvSpPr>
          <p:nvPr>
            <p:ph type="ctrTitle"/>
          </p:nvPr>
        </p:nvSpPr>
        <p:spPr>
          <a:xfrm>
            <a:off x="1768200" y="1349100"/>
            <a:ext cx="5759999" cy="15465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en-US" b="1" dirty="0" smtClean="0"/>
              <a:t>Class</a:t>
            </a:r>
            <a:r>
              <a:rPr lang="en-US" altLang="ko-KR" b="1" dirty="0" smtClean="0"/>
              <a:t> Diagram</a:t>
            </a:r>
            <a:endParaRPr b="1" dirty="0"/>
          </a:p>
        </p:txBody>
      </p:sp>
      <p:sp>
        <p:nvSpPr>
          <p:cNvPr id="8" name="Shape 11"/>
          <p:cNvSpPr/>
          <p:nvPr/>
        </p:nvSpPr>
        <p:spPr>
          <a:xfrm>
            <a:off x="1676400" y="914400"/>
            <a:ext cx="5943600" cy="2057399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90500" cap="flat" cmpd="sng">
            <a:solidFill>
              <a:srgbClr val="F0576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 descr="C:\Users\Administrator\Desktop\프로젝트\Desktop\project img\Food-Dome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978" y="3873381"/>
            <a:ext cx="1300318" cy="13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90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istrator\Desktop\프로젝트\11onlinereservationpar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258"/>
          <a:stretch/>
        </p:blipFill>
        <p:spPr bwMode="auto">
          <a:xfrm>
            <a:off x="184709" y="168450"/>
            <a:ext cx="8778240" cy="65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32" y="168450"/>
            <a:ext cx="7412936" cy="652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821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프로젝트\menu-restaurant-vintage-tabl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" r="14510" b="4322"/>
          <a:stretch/>
        </p:blipFill>
        <p:spPr bwMode="auto">
          <a:xfrm>
            <a:off x="193750" y="168450"/>
            <a:ext cx="8778240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9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10"/>
          <p:cNvSpPr txBox="1">
            <a:spLocks noGrp="1"/>
          </p:cNvSpPr>
          <p:nvPr>
            <p:ph type="ctrTitle"/>
          </p:nvPr>
        </p:nvSpPr>
        <p:spPr>
          <a:xfrm>
            <a:off x="1768200" y="1349100"/>
            <a:ext cx="5759999" cy="15465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en-US" altLang="ko-KR" b="1" dirty="0" smtClean="0"/>
              <a:t>Sequence Diagram</a:t>
            </a:r>
            <a:endParaRPr b="1" dirty="0"/>
          </a:p>
        </p:txBody>
      </p:sp>
      <p:sp>
        <p:nvSpPr>
          <p:cNvPr id="8" name="Shape 11"/>
          <p:cNvSpPr/>
          <p:nvPr/>
        </p:nvSpPr>
        <p:spPr>
          <a:xfrm>
            <a:off x="1676400" y="914400"/>
            <a:ext cx="5943600" cy="2057399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90500" cap="flat" cmpd="sng">
            <a:solidFill>
              <a:srgbClr val="F0576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 descr="C:\Users\Administrator\Desktop\프로젝트\Desktop\project img\Food-Dome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978" y="3873381"/>
            <a:ext cx="1300318" cy="13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28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68580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8885357">
            <a:off x="968341" y="76959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사용</a:t>
            </a:r>
            <a:r>
              <a:rPr lang="ko-KR" altLang="en-US" sz="1200" b="1" dirty="0"/>
              <a:t>자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68451"/>
            <a:ext cx="5194898" cy="6519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682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68580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 rot="18885357">
            <a:off x="968341" y="76959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사용</a:t>
            </a:r>
            <a:r>
              <a:rPr lang="ko-KR" altLang="en-US" sz="1200" b="1" dirty="0"/>
              <a:t>자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76081"/>
            <a:ext cx="5257800" cy="6521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395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68580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rot="18885357">
            <a:off x="968341" y="76959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사용</a:t>
            </a:r>
            <a:r>
              <a:rPr lang="ko-KR" altLang="en-US" sz="1200" b="1" dirty="0"/>
              <a:t>자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-1"/>
            <a:ext cx="4800600" cy="6919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922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68580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rot="18885357">
            <a:off x="968341" y="76959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사용</a:t>
            </a:r>
            <a:r>
              <a:rPr lang="ko-KR" altLang="en-US" sz="1200" b="1" dirty="0"/>
              <a:t>자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0"/>
            <a:ext cx="4495800" cy="6838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960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68580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8885357">
            <a:off x="968341" y="76959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관리</a:t>
            </a:r>
            <a:r>
              <a:rPr lang="ko-KR" altLang="en-US" sz="1200" b="1" dirty="0"/>
              <a:t>자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0"/>
            <a:ext cx="503185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92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68580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8885357">
            <a:off x="968341" y="76959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관리</a:t>
            </a:r>
            <a:r>
              <a:rPr lang="ko-KR" altLang="en-US" sz="1200" b="1" dirty="0"/>
              <a:t>자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"/>
            <a:ext cx="385889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825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2400" y="185928"/>
            <a:ext cx="2191516" cy="65196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343916" y="185928"/>
            <a:ext cx="2191516" cy="65196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726948" y="185928"/>
            <a:ext cx="2191516" cy="6519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6437182" y="-202828"/>
            <a:ext cx="371533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rPr>
              <a:t>목차</a:t>
            </a:r>
            <a:r>
              <a:rPr lang="ko-KR" altLang="en-US" sz="105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endParaRPr lang="ko-KR" altLang="en-US" sz="10500" spc="-300" dirty="0">
              <a:solidFill>
                <a:schemeClr val="tx1">
                  <a:lumMod val="85000"/>
                  <a:lumOff val="1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35432" y="185928"/>
            <a:ext cx="2191516" cy="65196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Shape 430"/>
          <p:cNvGrpSpPr>
            <a:grpSpLocks noChangeAspect="1"/>
          </p:cNvGrpSpPr>
          <p:nvPr/>
        </p:nvGrpSpPr>
        <p:grpSpPr>
          <a:xfrm>
            <a:off x="925003" y="1448487"/>
            <a:ext cx="646310" cy="1053609"/>
            <a:chOff x="6730350" y="2315900"/>
            <a:chExt cx="257700" cy="420100"/>
          </a:xfrm>
        </p:grpSpPr>
        <p:sp>
          <p:nvSpPr>
            <p:cNvPr id="20" name="Shape 431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432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33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34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35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1" name="Shape 426"/>
          <p:cNvSpPr/>
          <p:nvPr/>
        </p:nvSpPr>
        <p:spPr>
          <a:xfrm>
            <a:off x="5115105" y="1515136"/>
            <a:ext cx="958683" cy="1010724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2" name="Shape 343"/>
          <p:cNvGrpSpPr>
            <a:grpSpLocks/>
          </p:cNvGrpSpPr>
          <p:nvPr/>
        </p:nvGrpSpPr>
        <p:grpSpPr>
          <a:xfrm>
            <a:off x="7507057" y="1580549"/>
            <a:ext cx="833057" cy="1008264"/>
            <a:chOff x="584925" y="922575"/>
            <a:chExt cx="415200" cy="5025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3" name="Shape 344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5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46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9" name="Shape 195"/>
          <p:cNvSpPr/>
          <p:nvPr/>
        </p:nvSpPr>
        <p:spPr>
          <a:xfrm>
            <a:off x="205098" y="4800600"/>
            <a:ext cx="2362200" cy="1130688"/>
          </a:xfrm>
          <a:prstGeom prst="homePlate">
            <a:avLst>
              <a:gd name="adj" fmla="val 30129"/>
            </a:avLst>
          </a:prstGeom>
          <a:solidFill>
            <a:schemeClr val="bg1"/>
          </a:solidFill>
          <a:ln w="1143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Source Sans Pro"/>
                <a:sym typeface="Source Sans Pro"/>
              </a:rPr>
              <a:t>클래스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Source Sans Pro"/>
                <a:sym typeface="Source Sans Pro"/>
              </a:rPr>
              <a:t>	</a:t>
            </a:r>
            <a:endParaRPr lang="en" sz="2400" b="1" dirty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  <a:cs typeface="Source Sans Pro"/>
              <a:sym typeface="Source Sans Pro"/>
            </a:endParaRPr>
          </a:p>
        </p:txBody>
      </p:sp>
      <p:sp>
        <p:nvSpPr>
          <p:cNvPr id="40" name="Shape 196"/>
          <p:cNvSpPr/>
          <p:nvPr/>
        </p:nvSpPr>
        <p:spPr>
          <a:xfrm>
            <a:off x="4535432" y="4800600"/>
            <a:ext cx="2411015" cy="1130688"/>
          </a:xfrm>
          <a:prstGeom prst="chevron">
            <a:avLst>
              <a:gd name="adj" fmla="val 29853"/>
            </a:avLst>
          </a:prstGeom>
          <a:solidFill>
            <a:schemeClr val="tx1">
              <a:lumMod val="65000"/>
              <a:lumOff val="35000"/>
            </a:schemeClr>
          </a:solidFill>
          <a:ln w="114300" cap="flat" cmpd="sng">
            <a:solidFill>
              <a:schemeClr val="tx1">
                <a:lumMod val="65000"/>
                <a:lumOff val="3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altLang="ko-KR" sz="2300" b="1" dirty="0" smtClean="0">
                <a:solidFill>
                  <a:schemeClr val="bg1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Source Sans Pro"/>
                <a:sym typeface="Source Sans Pro"/>
              </a:rPr>
              <a:t>ERD</a:t>
            </a:r>
            <a:endParaRPr lang="en" sz="2300" b="1" dirty="0">
              <a:solidFill>
                <a:schemeClr val="bg1">
                  <a:lumMod val="75000"/>
                </a:schemeClr>
              </a:solidFill>
              <a:latin typeface="HY견고딕" pitchFamily="18" charset="-127"/>
              <a:ea typeface="HY견고딕" pitchFamily="18" charset="-127"/>
              <a:cs typeface="Source Sans Pro"/>
              <a:sym typeface="Source Sans Pro"/>
            </a:endParaRPr>
          </a:p>
        </p:txBody>
      </p:sp>
      <p:sp>
        <p:nvSpPr>
          <p:cNvPr id="41" name="Shape 197"/>
          <p:cNvSpPr/>
          <p:nvPr/>
        </p:nvSpPr>
        <p:spPr>
          <a:xfrm>
            <a:off x="6703529" y="4800600"/>
            <a:ext cx="2513596" cy="1130688"/>
          </a:xfrm>
          <a:prstGeom prst="chevron">
            <a:avLst>
              <a:gd name="adj" fmla="val 29853"/>
            </a:avLst>
          </a:prstGeom>
          <a:solidFill>
            <a:schemeClr val="tx1">
              <a:lumMod val="85000"/>
              <a:lumOff val="15000"/>
            </a:schemeClr>
          </a:solidFill>
          <a:ln w="114300" cap="flat" cmpd="sng">
            <a:solidFill>
              <a:schemeClr val="tx1">
                <a:lumMod val="85000"/>
                <a:lumOff val="1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Source Sans Pro"/>
                <a:sym typeface="Source Sans Pro"/>
              </a:rPr>
              <a:t>업무분장</a:t>
            </a:r>
            <a:endParaRPr lang="en" sz="2400" b="1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Source Sans Pro"/>
              <a:sym typeface="Source Sans Pro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 flipV="1">
            <a:off x="1248189" y="2971800"/>
            <a:ext cx="0" cy="1371600"/>
          </a:xfrm>
          <a:prstGeom prst="line">
            <a:avLst/>
          </a:prstGeom>
          <a:ln w="6985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V="1">
            <a:off x="3417862" y="2971800"/>
            <a:ext cx="0" cy="1371600"/>
          </a:xfrm>
          <a:prstGeom prst="line">
            <a:avLst/>
          </a:prstGeom>
          <a:ln w="6985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5594447" y="2971800"/>
            <a:ext cx="0" cy="1371600"/>
          </a:xfrm>
          <a:prstGeom prst="line">
            <a:avLst/>
          </a:prstGeom>
          <a:ln w="6985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hape 196"/>
          <p:cNvSpPr/>
          <p:nvPr/>
        </p:nvSpPr>
        <p:spPr>
          <a:xfrm>
            <a:off x="2343916" y="4800600"/>
            <a:ext cx="2411015" cy="1130688"/>
          </a:xfrm>
          <a:prstGeom prst="chevron">
            <a:avLst>
              <a:gd name="adj" fmla="val 29853"/>
            </a:avLst>
          </a:prstGeom>
          <a:solidFill>
            <a:schemeClr val="bg1">
              <a:lumMod val="65000"/>
            </a:schemeClr>
          </a:solidFill>
          <a:ln w="114300" cap="flat" cmpd="sng">
            <a:solidFill>
              <a:schemeClr val="bg1">
                <a:lumMod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-KR" altLang="en-US" sz="23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Source Sans Pro"/>
                <a:sym typeface="Source Sans Pro"/>
              </a:rPr>
              <a:t>시퀀스</a:t>
            </a:r>
            <a:endParaRPr lang="en" sz="2300" b="1" dirty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  <a:cs typeface="Source Sans Pro"/>
              <a:sym typeface="Source Sans Pro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7848600" y="2971800"/>
            <a:ext cx="0" cy="1371600"/>
          </a:xfrm>
          <a:prstGeom prst="line">
            <a:avLst/>
          </a:prstGeom>
          <a:ln w="69850" cap="rnd">
            <a:solidFill>
              <a:schemeClr val="tx1">
                <a:lumMod val="85000"/>
                <a:lumOff val="1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Shape 427"/>
          <p:cNvGrpSpPr/>
          <p:nvPr/>
        </p:nvGrpSpPr>
        <p:grpSpPr>
          <a:xfrm>
            <a:off x="2891057" y="1464953"/>
            <a:ext cx="1053609" cy="973980"/>
            <a:chOff x="5975075" y="2327500"/>
            <a:chExt cx="420100" cy="388350"/>
          </a:xfrm>
        </p:grpSpPr>
        <p:sp>
          <p:nvSpPr>
            <p:cNvPr id="28" name="Shape 42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3785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68580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8885357">
            <a:off x="968341" y="76959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관리</a:t>
            </a:r>
            <a:r>
              <a:rPr lang="ko-KR" altLang="en-US" sz="1200" b="1" dirty="0"/>
              <a:t>자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1544"/>
            <a:ext cx="3699942" cy="6922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92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68580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8885357">
            <a:off x="968341" y="76959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관리</a:t>
            </a:r>
            <a:r>
              <a:rPr lang="ko-KR" altLang="en-US" sz="1200" b="1" dirty="0"/>
              <a:t>자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71"/>
          <a:stretch/>
        </p:blipFill>
        <p:spPr bwMode="auto">
          <a:xfrm>
            <a:off x="1981200" y="0"/>
            <a:ext cx="4114800" cy="685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855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프로젝트\menu-restaurant-vintage-tabl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" r="14510" b="4322"/>
          <a:stretch/>
        </p:blipFill>
        <p:spPr bwMode="auto">
          <a:xfrm>
            <a:off x="193750" y="168450"/>
            <a:ext cx="8778240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9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10"/>
          <p:cNvSpPr txBox="1">
            <a:spLocks noGrp="1"/>
          </p:cNvSpPr>
          <p:nvPr>
            <p:ph type="ctrTitle"/>
          </p:nvPr>
        </p:nvSpPr>
        <p:spPr>
          <a:xfrm>
            <a:off x="1768200" y="1349100"/>
            <a:ext cx="5759999" cy="15465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en-US" altLang="ko-KR" b="1" dirty="0" smtClean="0"/>
              <a:t>ERD</a:t>
            </a:r>
            <a:endParaRPr b="1" dirty="0"/>
          </a:p>
        </p:txBody>
      </p:sp>
      <p:sp>
        <p:nvSpPr>
          <p:cNvPr id="8" name="Shape 11"/>
          <p:cNvSpPr/>
          <p:nvPr/>
        </p:nvSpPr>
        <p:spPr>
          <a:xfrm>
            <a:off x="1676400" y="914400"/>
            <a:ext cx="5943600" cy="2057399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90500" cap="flat" cmpd="sng">
            <a:solidFill>
              <a:srgbClr val="F0576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 descr="C:\Users\Administrator\Desktop\프로젝트\Desktop\project img\Food-Dome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978" y="3873381"/>
            <a:ext cx="1300318" cy="13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91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:\Users\Administrator\Desktop\프로젝트\Skylounge_contact_003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651" t="-4129" r="-31651" b="-4129"/>
          <a:stretch/>
        </p:blipFill>
        <p:spPr bwMode="auto">
          <a:xfrm>
            <a:off x="-2595563" y="-100013"/>
            <a:ext cx="14335126" cy="705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8885357">
            <a:off x="383722" y="156010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관리자</a:t>
            </a:r>
            <a:endParaRPr lang="ko-KR" altLang="en-US" sz="1200" b="1" dirty="0"/>
          </a:p>
        </p:txBody>
      </p:sp>
      <p:pic>
        <p:nvPicPr>
          <p:cNvPr id="1026" name="Picture 2" descr="C:\Users\JHY\Desktop\database_e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51" y="381000"/>
            <a:ext cx="8592098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19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프로젝트\menu-restaurant-vintage-tabl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" r="14510" b="4322"/>
          <a:stretch/>
        </p:blipFill>
        <p:spPr bwMode="auto">
          <a:xfrm>
            <a:off x="193750" y="168450"/>
            <a:ext cx="8778240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9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10"/>
          <p:cNvSpPr txBox="1">
            <a:spLocks noGrp="1"/>
          </p:cNvSpPr>
          <p:nvPr>
            <p:ph type="ctrTitle"/>
          </p:nvPr>
        </p:nvSpPr>
        <p:spPr>
          <a:xfrm>
            <a:off x="1768200" y="1349100"/>
            <a:ext cx="5759999" cy="15465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ko-KR" altLang="en-US" b="1" dirty="0" smtClean="0"/>
              <a:t>업무분</a:t>
            </a:r>
            <a:r>
              <a:rPr lang="ko-KR" altLang="en-US" b="1" dirty="0"/>
              <a:t>장</a:t>
            </a:r>
            <a:endParaRPr b="1" dirty="0"/>
          </a:p>
        </p:txBody>
      </p:sp>
      <p:sp>
        <p:nvSpPr>
          <p:cNvPr id="8" name="Shape 11"/>
          <p:cNvSpPr/>
          <p:nvPr/>
        </p:nvSpPr>
        <p:spPr>
          <a:xfrm>
            <a:off x="1676400" y="914400"/>
            <a:ext cx="5943600" cy="2057399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90500" cap="flat" cmpd="sng">
            <a:solidFill>
              <a:srgbClr val="F0576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 descr="C:\Users\Administrator\Desktop\프로젝트\Desktop\project img\Food-Dome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978" y="3873381"/>
            <a:ext cx="1300318" cy="13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44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:\Users\Administrator\Desktop\프로젝트\Skylounge_contact_003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651" t="-4129" r="-31651" b="-4129"/>
          <a:stretch/>
        </p:blipFill>
        <p:spPr bwMode="auto">
          <a:xfrm>
            <a:off x="-2595563" y="-100013"/>
            <a:ext cx="14335126" cy="705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8885357">
            <a:off x="383722" y="156010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관리자</a:t>
            </a:r>
            <a:endParaRPr lang="ko-KR" altLang="en-US" sz="12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9" y="1676400"/>
            <a:ext cx="9010343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263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2880" y="169164"/>
            <a:ext cx="8778240" cy="6519672"/>
          </a:xfrm>
          <a:prstGeom prst="rect">
            <a:avLst/>
          </a:prstGeom>
          <a:solidFill>
            <a:schemeClr val="bg1"/>
          </a:solidFill>
          <a:ln w="1143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051" name="Picture 3" descr="C:\Users\Administrator\Desktop\프로젝트\AAEAAQAAAAAAAAGSA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888361"/>
            <a:ext cx="66484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276350" y="1028700"/>
            <a:ext cx="6324600" cy="4800600"/>
          </a:xfrm>
          <a:prstGeom prst="rect">
            <a:avLst/>
          </a:prstGeom>
          <a:solidFill>
            <a:schemeClr val="bg1">
              <a:lumMod val="75000"/>
              <a:alpha val="68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" name="Shape 10"/>
          <p:cNvSpPr txBox="1">
            <a:spLocks noGrp="1"/>
          </p:cNvSpPr>
          <p:nvPr>
            <p:ph type="ctrTitle"/>
          </p:nvPr>
        </p:nvSpPr>
        <p:spPr>
          <a:xfrm>
            <a:off x="1692000" y="1828800"/>
            <a:ext cx="5759999" cy="29068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en-US" sz="19900" b="1" dirty="0" smtClean="0">
                <a:solidFill>
                  <a:schemeClr val="tx1"/>
                </a:solidFill>
              </a:rPr>
              <a:t>Q</a:t>
            </a:r>
            <a:r>
              <a:rPr lang="en-US" sz="4400" b="1" dirty="0" smtClean="0">
                <a:solidFill>
                  <a:schemeClr val="tx1"/>
                </a:solidFill>
              </a:rPr>
              <a:t>&amp;</a:t>
            </a:r>
            <a:r>
              <a:rPr lang="en-US" sz="19900" b="1" dirty="0" smtClean="0">
                <a:solidFill>
                  <a:schemeClr val="tx1"/>
                </a:solidFill>
              </a:rPr>
              <a:t>A</a:t>
            </a:r>
            <a:endParaRPr sz="199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46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프로젝트\menu-restaurant-vintage-tabl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" r="14510" b="4322"/>
          <a:stretch/>
        </p:blipFill>
        <p:spPr bwMode="auto">
          <a:xfrm>
            <a:off x="193750" y="168450"/>
            <a:ext cx="8778240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9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10"/>
          <p:cNvSpPr txBox="1">
            <a:spLocks noGrp="1"/>
          </p:cNvSpPr>
          <p:nvPr>
            <p:ph type="ctrTitle"/>
          </p:nvPr>
        </p:nvSpPr>
        <p:spPr>
          <a:xfrm>
            <a:off x="1691999" y="1371600"/>
            <a:ext cx="5759999" cy="1546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ko-KR" altLang="en-US" b="1" dirty="0" smtClean="0"/>
              <a:t>마인드 </a:t>
            </a:r>
            <a:r>
              <a:rPr lang="ko-KR" altLang="en-US" b="1" dirty="0" err="1" smtClean="0"/>
              <a:t>맵</a:t>
            </a:r>
            <a:endParaRPr b="1" dirty="0"/>
          </a:p>
        </p:txBody>
      </p:sp>
      <p:sp>
        <p:nvSpPr>
          <p:cNvPr id="8" name="Shape 11"/>
          <p:cNvSpPr/>
          <p:nvPr/>
        </p:nvSpPr>
        <p:spPr>
          <a:xfrm>
            <a:off x="1828800" y="914401"/>
            <a:ext cx="5562600" cy="1881674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90500" cap="flat" cmpd="sng">
            <a:solidFill>
              <a:srgbClr val="F0576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 descr="C:\Users\Administrator\Desktop\프로젝트\Desktop\project img\Food-Dome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733800"/>
            <a:ext cx="1300318" cy="13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25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istrator\Desktop\프로젝트\11onlinereservationpar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258"/>
          <a:stretch/>
        </p:blipFill>
        <p:spPr bwMode="auto">
          <a:xfrm>
            <a:off x="184709" y="168450"/>
            <a:ext cx="8778240" cy="65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410200" y="4982475"/>
            <a:ext cx="152400" cy="76200"/>
          </a:xfrm>
          <a:prstGeom prst="rect">
            <a:avLst/>
          </a:prstGeom>
          <a:solidFill>
            <a:srgbClr val="E1D18F"/>
          </a:solidFill>
          <a:ln w="114300" cap="flat" cmpd="sng">
            <a:solidFill>
              <a:srgbClr val="E1D18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026" name="Picture 2" descr="C:\Users\JHY\Desktop\mindmap_ide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94" y="457200"/>
            <a:ext cx="8691412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38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프로젝트\menu-restaurant-vintage-tabl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" r="14510" b="4322"/>
          <a:stretch/>
        </p:blipFill>
        <p:spPr bwMode="auto">
          <a:xfrm>
            <a:off x="193750" y="168450"/>
            <a:ext cx="8778240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9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10"/>
          <p:cNvSpPr txBox="1">
            <a:spLocks noGrp="1"/>
          </p:cNvSpPr>
          <p:nvPr>
            <p:ph type="ctrTitle"/>
          </p:nvPr>
        </p:nvSpPr>
        <p:spPr>
          <a:xfrm>
            <a:off x="1844400" y="1371600"/>
            <a:ext cx="5759999" cy="15465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ko-KR" altLang="en-US" b="1" dirty="0" smtClean="0">
                <a:latin typeface="+mn-lt"/>
              </a:rPr>
              <a:t>벤치마킹 사이트</a:t>
            </a:r>
            <a:endParaRPr b="1" dirty="0">
              <a:latin typeface="+mn-lt"/>
            </a:endParaRPr>
          </a:p>
        </p:txBody>
      </p:sp>
      <p:sp>
        <p:nvSpPr>
          <p:cNvPr id="8" name="Shape 11"/>
          <p:cNvSpPr/>
          <p:nvPr/>
        </p:nvSpPr>
        <p:spPr>
          <a:xfrm>
            <a:off x="1600200" y="914401"/>
            <a:ext cx="6248400" cy="1881674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90500" cap="flat" cmpd="sng">
            <a:solidFill>
              <a:srgbClr val="F0576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 descr="C:\Users\Administrator\Desktop\프로젝트\Desktop\project img\Food-Dome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522" y="3733800"/>
            <a:ext cx="1300318" cy="13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24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istrator\Desktop\프로젝트\11onlinereservationpar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258"/>
          <a:stretch/>
        </p:blipFill>
        <p:spPr bwMode="auto">
          <a:xfrm>
            <a:off x="184709" y="168450"/>
            <a:ext cx="8778240" cy="65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/>
          <a:stretch/>
        </p:blipFill>
        <p:spPr bwMode="auto">
          <a:xfrm>
            <a:off x="1601919" y="517959"/>
            <a:ext cx="5940163" cy="5822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183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istrator\Desktop\프로젝트\11onlinereservationpar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258"/>
          <a:stretch/>
        </p:blipFill>
        <p:spPr bwMode="auto">
          <a:xfrm>
            <a:off x="184709" y="168450"/>
            <a:ext cx="8778240" cy="65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0"/>
          <a:stretch/>
        </p:blipFill>
        <p:spPr bwMode="auto">
          <a:xfrm>
            <a:off x="1601919" y="507944"/>
            <a:ext cx="5940163" cy="5842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069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istrator\Desktop\프로젝트\11onlinereservationpar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258"/>
          <a:stretch/>
        </p:blipFill>
        <p:spPr bwMode="auto">
          <a:xfrm>
            <a:off x="184709" y="168450"/>
            <a:ext cx="8778240" cy="65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6"/>
          <a:stretch/>
        </p:blipFill>
        <p:spPr bwMode="auto">
          <a:xfrm>
            <a:off x="1595500" y="512757"/>
            <a:ext cx="5953001" cy="5832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447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1D18F"/>
        </a:solidFill>
        <a:ln w="114300" cap="flat" cmpd="sng">
          <a:solidFill>
            <a:srgbClr val="E1D18F"/>
          </a:solidFill>
          <a:prstDash val="solid"/>
          <a:miter/>
          <a:headEnd type="none" w="med" len="med"/>
          <a:tailEnd type="none" w="med" len="med"/>
        </a:ln>
      </a:spPr>
      <a:bodyPr lIns="91425" tIns="91425" rIns="91425" bIns="91425" anchor="ctr" anchorCtr="0">
        <a:noAutofit/>
      </a:bodyPr>
      <a:lstStyle>
        <a:defPPr algn="ctr">
          <a:spcBef>
            <a:spcPts val="0"/>
          </a:spcBef>
          <a:buNone/>
          <a:defRPr b="1">
            <a:solidFill>
              <a:srgbClr val="2F3848"/>
            </a:solidFill>
            <a:latin typeface="Source Sans Pro"/>
            <a:ea typeface="Source Sans Pro"/>
            <a:cs typeface="Source Sans Pro"/>
            <a:sym typeface="Source Sans Pro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</TotalTime>
  <Words>971</Words>
  <Application>Microsoft Office PowerPoint</Application>
  <PresentationFormat>화면 슬라이드 쇼(4:3)</PresentationFormat>
  <Paragraphs>147</Paragraphs>
  <Slides>36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7" baseType="lpstr">
      <vt:lpstr>Office 테마</vt:lpstr>
      <vt:lpstr>PowerPoint 프레젠테이션</vt:lpstr>
      <vt:lpstr>PowerPoint 프레젠테이션</vt:lpstr>
      <vt:lpstr>PowerPoint 프레젠테이션</vt:lpstr>
      <vt:lpstr>마인드 맵</vt:lpstr>
      <vt:lpstr>PowerPoint 프레젠테이션</vt:lpstr>
      <vt:lpstr>벤치마킹 사이트</vt:lpstr>
      <vt:lpstr>PowerPoint 프레젠테이션</vt:lpstr>
      <vt:lpstr>PowerPoint 프레젠테이션</vt:lpstr>
      <vt:lpstr>PowerPoint 프레젠테이션</vt:lpstr>
      <vt:lpstr>PowerPoint 프레젠테이션</vt:lpstr>
      <vt:lpstr>요구사항 명세서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Use Case Diagram</vt:lpstr>
      <vt:lpstr>PowerPoint 프레젠테이션</vt:lpstr>
      <vt:lpstr>PowerPoint 프레젠테이션</vt:lpstr>
      <vt:lpstr>Class Diagram</vt:lpstr>
      <vt:lpstr>PowerPoint 프레젠테이션</vt:lpstr>
      <vt:lpstr>Sequence Diagram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ERD</vt:lpstr>
      <vt:lpstr>PowerPoint 프레젠테이션</vt:lpstr>
      <vt:lpstr>업무분장</vt:lpstr>
      <vt:lpstr>PowerPoint 프레젠테이션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Ben</dc:creator>
  <cp:lastModifiedBy>JHY</cp:lastModifiedBy>
  <cp:revision>114</cp:revision>
  <dcterms:created xsi:type="dcterms:W3CDTF">2016-06-09T14:25:00Z</dcterms:created>
  <dcterms:modified xsi:type="dcterms:W3CDTF">2016-07-19T05:07:18Z</dcterms:modified>
</cp:coreProperties>
</file>